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334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33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FF15"/>
    <a:srgbClr val="376F5E"/>
    <a:srgbClr val="38BDE9"/>
    <a:srgbClr val="245A8C"/>
    <a:srgbClr val="0948CB"/>
    <a:srgbClr val="0B49CB"/>
    <a:srgbClr val="F2F4F8"/>
    <a:srgbClr val="1C7DDB"/>
    <a:srgbClr val="12161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7FB42E05-DEC9-4126-B474-47B35F363E13}" v="30" dt="2021-07-12T20:25:12.855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9" autoAdjust="0"/>
    <p:restoredTop sz="94631" autoAdjust="0"/>
  </p:normalViewPr>
  <p:slideViewPr>
    <p:cSldViewPr snapToGrid="0" snapToObjects="1">
      <p:cViewPr varScale="1">
        <p:scale>
          <a:sx n="76" d="100"/>
          <a:sy n="76" d="100"/>
        </p:scale>
        <p:origin x="114" y="888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24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56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28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6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83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chenery/IBM-Data-Science/blob/106fd6ac33aa17fbbc8d3f337f6f0a1b3a71675f/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chenery/IBM-Data-Science/blob/366f6ed7d0dee8f09c18470ba37f61e2428823e6/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chenery/IBM-Data-Science/blob/366f6ed7d0dee8f09c18470ba37f61e2428823e6/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chenery/IBM-Data-Science/blob/31d1dce129b0959548c8ebb58ed251129d0749aa/EDA-Launch_S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chenery/IBM-Data-Science/blob/f8529265f6dfa534575b05d58849f4a480ba87c2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chenery/IBM-Data-Science/blob/96a07f7a5717480f9de24c19483b497727169ef2/ML-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acexdat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?utm_medium=Exinfluencer&amp;utm_source=Exinfluencer&amp;utm_content=000026UJ&amp;utm_term=10006555&amp;utm_id=NA-SkillsNetwork-Channel-SkillsNetworkCoursesIBMDS0321ENSkillsNetwork26802033-2022-01-0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spacex/SpaceX-API/tree/master/docs#rspacex-api-do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mes-chenery/IBM-Data-Science/blob/22b68ad89cc1a5d5dec333927d1fecd790d35dd5/API-data-collection.ipynb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autiful-soup-4.readthedocs.io/en/lates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mes-chenery/IBM-Data-Science/blob/a95323eb315de1ffe238ea4dc9a7ec18a32b8354/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James Chenery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2022-11-11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08830" y="1606237"/>
            <a:ext cx="3249151" cy="41255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 of Data Wrangling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C3720-EBBC-4E47-AE71-7843DFE79D8A}"/>
              </a:ext>
            </a:extLst>
          </p:cNvPr>
          <p:cNvSpPr/>
          <p:nvPr/>
        </p:nvSpPr>
        <p:spPr>
          <a:xfrm>
            <a:off x="1881793" y="2000534"/>
            <a:ext cx="8065819" cy="40984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CD7087-2333-4FCC-BD1E-A7E56D02899A}"/>
              </a:ext>
            </a:extLst>
          </p:cNvPr>
          <p:cNvSpPr/>
          <p:nvPr/>
        </p:nvSpPr>
        <p:spPr>
          <a:xfrm>
            <a:off x="3234644" y="2113166"/>
            <a:ext cx="4997525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Check for null values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66F237-301B-4129-91DE-4E393171085E}"/>
              </a:ext>
            </a:extLst>
          </p:cNvPr>
          <p:cNvSpPr/>
          <p:nvPr/>
        </p:nvSpPr>
        <p:spPr>
          <a:xfrm>
            <a:off x="2745444" y="4127744"/>
            <a:ext cx="5975924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For each orbit, outcome and calculate the number of missions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C4DD2F-99A1-4636-8B5C-A09348B50B1D}"/>
              </a:ext>
            </a:extLst>
          </p:cNvPr>
          <p:cNvSpPr/>
          <p:nvPr/>
        </p:nvSpPr>
        <p:spPr>
          <a:xfrm>
            <a:off x="2055913" y="4770736"/>
            <a:ext cx="7354987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Add a binary Class column for success/failure of landing outcomes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FC1F9-BFC6-45D3-846F-1D10A7E70BAC}"/>
              </a:ext>
            </a:extLst>
          </p:cNvPr>
          <p:cNvCxnSpPr>
            <a:cxnSpLocks/>
          </p:cNvCxnSpPr>
          <p:nvPr/>
        </p:nvCxnSpPr>
        <p:spPr>
          <a:xfrm>
            <a:off x="5733406" y="2531728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EA8D4F-546C-445A-9272-513486F5B3CA}"/>
              </a:ext>
            </a:extLst>
          </p:cNvPr>
          <p:cNvCxnSpPr>
            <a:cxnSpLocks/>
          </p:cNvCxnSpPr>
          <p:nvPr/>
        </p:nvCxnSpPr>
        <p:spPr>
          <a:xfrm>
            <a:off x="5733406" y="5189298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97269C-FCB3-4A1C-B6AA-13B2C92E8B11}"/>
              </a:ext>
            </a:extLst>
          </p:cNvPr>
          <p:cNvCxnSpPr>
            <a:cxnSpLocks/>
          </p:cNvCxnSpPr>
          <p:nvPr/>
        </p:nvCxnSpPr>
        <p:spPr>
          <a:xfrm>
            <a:off x="5733406" y="4546306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CB0158-0666-4EC4-8B3C-D4919A9317BE}"/>
              </a:ext>
            </a:extLst>
          </p:cNvPr>
          <p:cNvSpPr/>
          <p:nvPr/>
        </p:nvSpPr>
        <p:spPr>
          <a:xfrm>
            <a:off x="2942559" y="2756158"/>
            <a:ext cx="5581695" cy="498154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rgbClr val="376F5E"/>
                </a:solidFill>
              </a:rPr>
              <a:t>For each launch site, calculate the number </a:t>
            </a:r>
            <a:r>
              <a:rPr lang="en-US" altLang="en-US" sz="1600">
                <a:solidFill>
                  <a:srgbClr val="376F5E"/>
                </a:solidFill>
              </a:rPr>
              <a:t>of launches</a:t>
            </a:r>
            <a:endParaRPr lang="en-US" altLang="en-US" sz="1600" dirty="0">
              <a:solidFill>
                <a:srgbClr val="376F5E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E920B1-D815-4D89-B05C-B8BF31FAD538}"/>
              </a:ext>
            </a:extLst>
          </p:cNvPr>
          <p:cNvSpPr/>
          <p:nvPr/>
        </p:nvSpPr>
        <p:spPr>
          <a:xfrm>
            <a:off x="3234644" y="3484752"/>
            <a:ext cx="4997525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For each orbit, calculate the number of launches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90C86D-877F-4384-893E-BE51C70F1F72}"/>
              </a:ext>
            </a:extLst>
          </p:cNvPr>
          <p:cNvCxnSpPr>
            <a:cxnSpLocks/>
          </p:cNvCxnSpPr>
          <p:nvPr/>
        </p:nvCxnSpPr>
        <p:spPr>
          <a:xfrm>
            <a:off x="5733406" y="3903314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71D26E-8E1F-4523-9004-3085AF8260EE}"/>
              </a:ext>
            </a:extLst>
          </p:cNvPr>
          <p:cNvCxnSpPr>
            <a:cxnSpLocks/>
          </p:cNvCxnSpPr>
          <p:nvPr/>
        </p:nvCxnSpPr>
        <p:spPr>
          <a:xfrm>
            <a:off x="5733406" y="3260322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C4B79E2-5F76-4FC8-8116-EEADDA76586E}"/>
              </a:ext>
            </a:extLst>
          </p:cNvPr>
          <p:cNvSpPr/>
          <p:nvPr/>
        </p:nvSpPr>
        <p:spPr>
          <a:xfrm>
            <a:off x="2055913" y="5413728"/>
            <a:ext cx="7354987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Remove null values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C91C33-1AA2-48B0-A429-E1317375CE51}"/>
              </a:ext>
            </a:extLst>
          </p:cNvPr>
          <p:cNvSpPr/>
          <p:nvPr/>
        </p:nvSpPr>
        <p:spPr>
          <a:xfrm>
            <a:off x="4808220" y="6226392"/>
            <a:ext cx="6096000" cy="92333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https://github.com/james-chenery/IBM-Data-Science/blob/106fd6ac33aa17fbbc8d3f337f6f0a1b3a71675f/wrangling.ipynb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53881C-5D0E-42DC-ACEF-A13867B54989}"/>
              </a:ext>
            </a:extLst>
          </p:cNvPr>
          <p:cNvSpPr txBox="1"/>
          <p:nvPr/>
        </p:nvSpPr>
        <p:spPr>
          <a:xfrm>
            <a:off x="2641600" y="624254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Notebook: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600" y="5903056"/>
            <a:ext cx="7383561" cy="6143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https://github.com/james-chenery/IBM-Data-Science/blob/366f6ed7d0dee8f09c18470ba37f61e2428823e6/EDA-DATAVIZ.ipynb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42CC4-AE6C-4061-BFB0-D67AFE3DD1D2}"/>
              </a:ext>
            </a:extLst>
          </p:cNvPr>
          <p:cNvSpPr txBox="1"/>
          <p:nvPr/>
        </p:nvSpPr>
        <p:spPr>
          <a:xfrm>
            <a:off x="2232460" y="1441127"/>
            <a:ext cx="79447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Summary of Data Visualizations</a:t>
            </a:r>
            <a:br>
              <a:rPr lang="en-GB" sz="2400" b="1" dirty="0"/>
            </a:br>
            <a:endParaRPr lang="en-GB" sz="2400" b="1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Launch Site vs. Flight Number Scatter Plot: 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dirty="0"/>
              <a:t>To visualize the relationship between Flight Number and Launch Site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Launch Site vs. Pay Load Scatter Plot: 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dirty="0"/>
              <a:t>To visualize the relationship between Payload and Launch Site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Success vs. Orb Bar Chart:  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dirty="0"/>
              <a:t>To visualize the relationship between success rate of each orbit type</a:t>
            </a:r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Orbit vs. Flight Number Scatter Plot: 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dirty="0"/>
              <a:t>To visualize the relationship between </a:t>
            </a:r>
            <a:r>
              <a:rPr lang="en-GB" dirty="0" err="1"/>
              <a:t>FlightNumber</a:t>
            </a:r>
            <a:r>
              <a:rPr lang="en-GB" dirty="0"/>
              <a:t> and Orbit type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Orbit vs. Pay Load Scatter Plot: 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dirty="0"/>
              <a:t>To visualize the relationship between Payload and Orbit type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/>
              <a:t>Success vs. Year Line Chart:  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dirty="0"/>
              <a:t>To visualize the launch success yearly trend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BDE9B-FBA0-403F-A4B5-C6D160976BED}"/>
              </a:ext>
            </a:extLst>
          </p:cNvPr>
          <p:cNvSpPr txBox="1"/>
          <p:nvPr/>
        </p:nvSpPr>
        <p:spPr>
          <a:xfrm>
            <a:off x="1498600" y="602557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Notebook: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8417" y="1265753"/>
            <a:ext cx="10915531" cy="508396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performed: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Displayed the names of the unique launch sites in the space mission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Displayed 5 records where launch sites began with the string 'CCA'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Displayed the total payload mass carried by boosters launched by NASA (CRS)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Displayed the average payload mass carried by booster version F9 v1.1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Listed the date when the first successful landing outcome in ground pad was achieved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Listed the names of the boosters which have success in drone ship and have payload mass greater than 4000 but less than 6000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Listed the total number of successful and failure mission outcomes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Listed the names of the </a:t>
            </a:r>
            <a:r>
              <a:rPr lang="en-GB" sz="1600" dirty="0" err="1"/>
              <a:t>booster_versions</a:t>
            </a:r>
            <a:r>
              <a:rPr lang="en-GB" sz="1600" dirty="0"/>
              <a:t>, which have carried the maximum payload mass, with a subquery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Selected month names, failure </a:t>
            </a:r>
            <a:r>
              <a:rPr lang="en-GB" sz="1600" dirty="0" err="1"/>
              <a:t>landing_outcomes</a:t>
            </a:r>
            <a:r>
              <a:rPr lang="en-GB" sz="1600" dirty="0"/>
              <a:t> in drone ship ,booster versions and </a:t>
            </a:r>
            <a:r>
              <a:rPr lang="en-GB" sz="1600" dirty="0" err="1"/>
              <a:t>launch_site</a:t>
            </a:r>
            <a:r>
              <a:rPr lang="en-GB" sz="1600" dirty="0"/>
              <a:t> for months in year 2015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600" dirty="0"/>
              <a:t> Ranked the count of successful </a:t>
            </a:r>
            <a:r>
              <a:rPr lang="en-GB" sz="1600" dirty="0" err="1"/>
              <a:t>landing_outcomes</a:t>
            </a:r>
            <a:r>
              <a:rPr lang="en-GB" sz="1600" dirty="0"/>
              <a:t> between the date 04-06-2010 and 20-03-2017,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C7FD1B-A488-4E18-93C9-2F4ABDD5E295}"/>
              </a:ext>
            </a:extLst>
          </p:cNvPr>
          <p:cNvSpPr/>
          <p:nvPr/>
        </p:nvSpPr>
        <p:spPr>
          <a:xfrm>
            <a:off x="3584439" y="6233842"/>
            <a:ext cx="6096000" cy="4616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https://github.com/james-chenery/IBM-Data-Science/blob/366f6ed7d0dee8f09c18470ba37f61e2428823e6/EDA-SQL.ipynb</a:t>
            </a: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26D3E-C798-4585-AEA8-781346410088}"/>
              </a:ext>
            </a:extLst>
          </p:cNvPr>
          <p:cNvSpPr txBox="1"/>
          <p:nvPr/>
        </p:nvSpPr>
        <p:spPr>
          <a:xfrm>
            <a:off x="1483328" y="628000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Notebook: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07820" y="1480457"/>
            <a:ext cx="8976360" cy="505967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folium map was created with: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markers and labels to indicate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to indicate proximity to the nearest coast, railway line station/terminus, highway exit, city-designated residential area and civil airport from Cape Canaveral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values were appended to the proximity 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were added to each launch site to indicate each launch from that site and whether or not it was successful.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non-interactive versions in this report were supplemented with: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Magnified views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and arrows were added to indicate launch region each magnified view related 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DCC8FE-62D1-41D1-B10F-F8A4C4AD3C3D}"/>
              </a:ext>
            </a:extLst>
          </p:cNvPr>
          <p:cNvSpPr/>
          <p:nvPr/>
        </p:nvSpPr>
        <p:spPr>
          <a:xfrm>
            <a:off x="4477837" y="6243885"/>
            <a:ext cx="6360535" cy="64633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https://github.com/james-chenery/IBM-Data-Science/blob/31d1dce129b0959548c8ebb58ed251129d0749aa/EDA-Launch_Site.ipynb</a:t>
            </a: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C85AF-3DF5-48C7-A911-42F389F25471}"/>
              </a:ext>
            </a:extLst>
          </p:cNvPr>
          <p:cNvSpPr txBox="1"/>
          <p:nvPr/>
        </p:nvSpPr>
        <p:spPr>
          <a:xfrm>
            <a:off x="2446028" y="635547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Notebook: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4293"/>
            <a:ext cx="5797045" cy="458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is comprised of: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the total successful launches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drop down to select all sites or specific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graph showing launch outcomes vs.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slider to select a payload mass (kg) range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CFD9F-B48E-4650-9926-FE24C7CD9412}"/>
              </a:ext>
            </a:extLst>
          </p:cNvPr>
          <p:cNvSpPr txBox="1"/>
          <p:nvPr/>
        </p:nvSpPr>
        <p:spPr>
          <a:xfrm>
            <a:off x="7122122" y="1444293"/>
            <a:ext cx="445562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The dashboard was constructed in order to answer these questions:</a:t>
            </a:r>
            <a:br>
              <a:rPr lang="en-US" altLang="en-US" sz="2800" dirty="0">
                <a:latin typeface="Arial" panose="020B0604020202020204" pitchFamily="34" charset="0"/>
              </a:rPr>
            </a:b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Which site has the largest number of successful launches?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Which site has the highest launch success rate?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Which payload range(s) have the highest launch success rate?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Which payload range(s) have the lowest launch success rate?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Which F9 Booster version (</a:t>
            </a:r>
            <a:r>
              <a:rPr lang="en-US" altLang="en-US" sz="1200" dirty="0">
                <a:latin typeface="Courier New" panose="02070309020205020404" pitchFamily="49" charset="0"/>
                <a:ea typeface="Helvetica Neue for IBM"/>
                <a:cs typeface="Courier New" panose="02070309020205020404" pitchFamily="49" charset="0"/>
              </a:rPr>
              <a:t>v1.0</a:t>
            </a:r>
            <a:r>
              <a:rPr lang="en-US" altLang="en-US" dirty="0">
                <a:ea typeface="Helvetica Neue for IBM"/>
              </a:rPr>
              <a:t>,</a:t>
            </a: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 </a:t>
            </a:r>
            <a:r>
              <a:rPr lang="en-US" altLang="en-US" sz="1200" dirty="0">
                <a:latin typeface="Courier New" panose="02070309020205020404" pitchFamily="49" charset="0"/>
                <a:ea typeface="Helvetica Neue for IBM"/>
                <a:cs typeface="Courier New" panose="02070309020205020404" pitchFamily="49" charset="0"/>
              </a:rPr>
              <a:t>v1.1</a:t>
            </a:r>
            <a:r>
              <a:rPr lang="en-US" altLang="en-US" dirty="0">
                <a:ea typeface="Helvetica Neue for IBM"/>
              </a:rPr>
              <a:t>,</a:t>
            </a: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 </a:t>
            </a:r>
            <a:r>
              <a:rPr lang="en-US" altLang="en-US" sz="1200" dirty="0">
                <a:latin typeface="Courier New" panose="02070309020205020404" pitchFamily="49" charset="0"/>
                <a:ea typeface="Helvetica Neue for IBM"/>
                <a:cs typeface="Courier New" panose="02070309020205020404" pitchFamily="49" charset="0"/>
              </a:rPr>
              <a:t>FT</a:t>
            </a:r>
            <a:r>
              <a:rPr lang="en-US" altLang="en-US" dirty="0">
                <a:ea typeface="Helvetica Neue for IBM"/>
              </a:rPr>
              <a:t>,</a:t>
            </a: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 </a:t>
            </a:r>
            <a:r>
              <a:rPr lang="en-US" altLang="en-US" sz="1200" dirty="0">
                <a:latin typeface="Courier New" panose="02070309020205020404" pitchFamily="49" charset="0"/>
                <a:ea typeface="Helvetica Neue for IBM"/>
                <a:cs typeface="Courier New" panose="02070309020205020404" pitchFamily="49" charset="0"/>
              </a:rPr>
              <a:t>B4</a:t>
            </a:r>
            <a:r>
              <a:rPr lang="en-US" altLang="en-US" dirty="0">
                <a:ea typeface="Helvetica Neue for IBM"/>
              </a:rPr>
              <a:t>,</a:t>
            </a: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 </a:t>
            </a:r>
            <a:r>
              <a:rPr lang="en-US" altLang="en-US" sz="1200" dirty="0">
                <a:latin typeface="Courier New" panose="02070309020205020404" pitchFamily="49" charset="0"/>
                <a:ea typeface="Helvetica Neue for IBM"/>
                <a:cs typeface="Courier New" panose="02070309020205020404" pitchFamily="49" charset="0"/>
              </a:rPr>
              <a:t>B5</a:t>
            </a:r>
            <a:r>
              <a:rPr lang="en-US" altLang="en-US" dirty="0">
                <a:ea typeface="Helvetica Neue for IBM"/>
              </a:rPr>
              <a:t>, etc.) has the highest</a:t>
            </a:r>
            <a:endParaRPr lang="en-US" altLang="en-US" sz="1100" dirty="0">
              <a:latin typeface="Arial" panose="020B0604020202020204" pitchFamily="34" charset="0"/>
              <a:ea typeface="Helvetica Neue for IBM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ea typeface="Helvetica Neue for IBM"/>
              </a:rPr>
              <a:t>launch success rate?</a:t>
            </a:r>
            <a:endParaRPr lang="en-US" altLang="en-US" sz="2800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D59F2D-2BCE-4A1B-BC7E-A5F76724131E}"/>
              </a:ext>
            </a:extLst>
          </p:cNvPr>
          <p:cNvSpPr/>
          <p:nvPr/>
        </p:nvSpPr>
        <p:spPr>
          <a:xfrm>
            <a:off x="2209800" y="6194065"/>
            <a:ext cx="6096000" cy="4616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https://github.com/james-chenery/IBM-Data-Science/blob/f8529265f6dfa534575b05d58849f4a480ba87c2/dashboard.py</a:t>
            </a: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FA7A1-B937-41B2-8772-A9F0F4F0B07A}"/>
              </a:ext>
            </a:extLst>
          </p:cNvPr>
          <p:cNvSpPr txBox="1"/>
          <p:nvPr/>
        </p:nvSpPr>
        <p:spPr>
          <a:xfrm>
            <a:off x="947029" y="622639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File: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165276" cy="35595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loaded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pandas. It was transformed and split into sets for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different machine learning models were built and their hyperparameters tuned using GridSearchCV.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the highest accuracy was chosen as the best performing classification model.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7D1DC-607D-447E-9512-B1C96D020D37}"/>
              </a:ext>
            </a:extLst>
          </p:cNvPr>
          <p:cNvSpPr/>
          <p:nvPr/>
        </p:nvSpPr>
        <p:spPr>
          <a:xfrm>
            <a:off x="6483927" y="1525393"/>
            <a:ext cx="4302770" cy="4613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38FBBE-E23C-4174-AAF2-C1BAFEE9F82A}"/>
              </a:ext>
            </a:extLst>
          </p:cNvPr>
          <p:cNvSpPr/>
          <p:nvPr/>
        </p:nvSpPr>
        <p:spPr>
          <a:xfrm>
            <a:off x="6901184" y="1638026"/>
            <a:ext cx="3468256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Load data with </a:t>
            </a:r>
            <a:r>
              <a:rPr lang="en-GB" sz="1600" dirty="0" err="1">
                <a:solidFill>
                  <a:srgbClr val="376F5E"/>
                </a:solidFill>
              </a:rPr>
              <a:t>Numpy</a:t>
            </a:r>
            <a:r>
              <a:rPr lang="en-GB" sz="1600" dirty="0">
                <a:solidFill>
                  <a:srgbClr val="376F5E"/>
                </a:solidFill>
              </a:rPr>
              <a:t> and Pandas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E40180-9331-43AC-8FF7-F77FD7DEDFE7}"/>
              </a:ext>
            </a:extLst>
          </p:cNvPr>
          <p:cNvSpPr/>
          <p:nvPr/>
        </p:nvSpPr>
        <p:spPr>
          <a:xfrm>
            <a:off x="6842469" y="3464966"/>
            <a:ext cx="3585687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Created LR, SVM, KNN and DT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78E6C2-2219-498D-A407-A47D8AF383F8}"/>
              </a:ext>
            </a:extLst>
          </p:cNvPr>
          <p:cNvSpPr/>
          <p:nvPr/>
        </p:nvSpPr>
        <p:spPr>
          <a:xfrm>
            <a:off x="6842465" y="4073946"/>
            <a:ext cx="3585694" cy="557389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Tuned the hyperparameters with </a:t>
            </a:r>
            <a:r>
              <a:rPr lang="en-GB" sz="1600" dirty="0" err="1">
                <a:solidFill>
                  <a:srgbClr val="376F5E"/>
                </a:solidFill>
              </a:rPr>
              <a:t>GridSearchCV</a:t>
            </a:r>
            <a:endParaRPr lang="en-GB" sz="1600" dirty="0">
              <a:solidFill>
                <a:srgbClr val="376F5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5866AC-BFE9-471D-853A-5F37AAB346D6}"/>
              </a:ext>
            </a:extLst>
          </p:cNvPr>
          <p:cNvCxnSpPr>
            <a:cxnSpLocks/>
          </p:cNvCxnSpPr>
          <p:nvPr/>
        </p:nvCxnSpPr>
        <p:spPr>
          <a:xfrm>
            <a:off x="8635312" y="2039582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BA8A7-B1A0-4117-B190-B2311A288D8D}"/>
              </a:ext>
            </a:extLst>
          </p:cNvPr>
          <p:cNvCxnSpPr>
            <a:cxnSpLocks/>
          </p:cNvCxnSpPr>
          <p:nvPr/>
        </p:nvCxnSpPr>
        <p:spPr>
          <a:xfrm>
            <a:off x="8635312" y="4620339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0ED91A-FA77-4F77-88F3-B0C350924A8E}"/>
              </a:ext>
            </a:extLst>
          </p:cNvPr>
          <p:cNvCxnSpPr>
            <a:cxnSpLocks/>
          </p:cNvCxnSpPr>
          <p:nvPr/>
        </p:nvCxnSpPr>
        <p:spPr>
          <a:xfrm>
            <a:off x="8635312" y="3866522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9C2421-B21A-4DA4-81FD-2E38A6280159}"/>
              </a:ext>
            </a:extLst>
          </p:cNvPr>
          <p:cNvSpPr/>
          <p:nvPr/>
        </p:nvSpPr>
        <p:spPr>
          <a:xfrm>
            <a:off x="7274722" y="2247006"/>
            <a:ext cx="2721181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en-US" sz="1600" dirty="0">
                <a:solidFill>
                  <a:srgbClr val="376F5E"/>
                </a:solidFill>
              </a:rPr>
              <a:t>Standardized </a:t>
            </a:r>
            <a:r>
              <a:rPr lang="en-US" altLang="en-US" sz="1600">
                <a:solidFill>
                  <a:srgbClr val="376F5E"/>
                </a:solidFill>
              </a:rPr>
              <a:t>the data</a:t>
            </a:r>
            <a:endParaRPr lang="en-US" altLang="en-US" sz="1600" dirty="0">
              <a:solidFill>
                <a:srgbClr val="376F5E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5BBB3B-8836-4ACA-B10A-5F158A21AFE1}"/>
              </a:ext>
            </a:extLst>
          </p:cNvPr>
          <p:cNvSpPr/>
          <p:nvPr/>
        </p:nvSpPr>
        <p:spPr>
          <a:xfrm>
            <a:off x="6669194" y="2855986"/>
            <a:ext cx="3932237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Split the data into training and testing sets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8D7774-E6F8-4145-8491-2792AFB6FE29}"/>
              </a:ext>
            </a:extLst>
          </p:cNvPr>
          <p:cNvCxnSpPr>
            <a:cxnSpLocks/>
          </p:cNvCxnSpPr>
          <p:nvPr/>
        </p:nvCxnSpPr>
        <p:spPr>
          <a:xfrm>
            <a:off x="8635312" y="3257542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89C580-CA06-4948-877B-E8DFB727A8C5}"/>
              </a:ext>
            </a:extLst>
          </p:cNvPr>
          <p:cNvCxnSpPr>
            <a:cxnSpLocks/>
          </p:cNvCxnSpPr>
          <p:nvPr/>
        </p:nvCxnSpPr>
        <p:spPr>
          <a:xfrm>
            <a:off x="8635312" y="2648562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448E94-5BCD-42AD-9688-D9A796949D28}"/>
              </a:ext>
            </a:extLst>
          </p:cNvPr>
          <p:cNvSpPr/>
          <p:nvPr/>
        </p:nvSpPr>
        <p:spPr>
          <a:xfrm>
            <a:off x="6669192" y="4827763"/>
            <a:ext cx="3932240" cy="557389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Compared the models and identified the best performing classification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3F36BF-B678-4424-A753-E94A6C8DFA66}"/>
              </a:ext>
            </a:extLst>
          </p:cNvPr>
          <p:cNvCxnSpPr>
            <a:cxnSpLocks/>
          </p:cNvCxnSpPr>
          <p:nvPr/>
        </p:nvCxnSpPr>
        <p:spPr>
          <a:xfrm>
            <a:off x="8635312" y="5374156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81B977-1C10-4E55-B6AA-53AA912E84C4}"/>
              </a:ext>
            </a:extLst>
          </p:cNvPr>
          <p:cNvSpPr/>
          <p:nvPr/>
        </p:nvSpPr>
        <p:spPr>
          <a:xfrm>
            <a:off x="6785848" y="5581579"/>
            <a:ext cx="3698929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0B1FB-95DD-4A6C-B948-41D1CDBE9CEE}"/>
              </a:ext>
            </a:extLst>
          </p:cNvPr>
          <p:cNvSpPr/>
          <p:nvPr/>
        </p:nvSpPr>
        <p:spPr>
          <a:xfrm>
            <a:off x="1707223" y="5574029"/>
            <a:ext cx="4583667" cy="5490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https://github.com/james-chenery/IBM-Data-Science/blob/96a07f7a5717480f9de24c19483b497727169ef2/ML-Prediction.ipynb</a:t>
            </a: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94997-8B73-4F33-ABB0-57E5062C4736}"/>
              </a:ext>
            </a:extLst>
          </p:cNvPr>
          <p:cNvSpPr txBox="1"/>
          <p:nvPr/>
        </p:nvSpPr>
        <p:spPr>
          <a:xfrm>
            <a:off x="413263" y="552538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</a:t>
            </a:r>
            <a:br>
              <a:rPr lang="en-GB" dirty="0"/>
            </a:br>
            <a:r>
              <a:rPr lang="en-GB" dirty="0"/>
              <a:t>Notebook: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93A701-0F3B-4A9B-90C0-C1FF38020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1" y="1740027"/>
            <a:ext cx="10515600" cy="20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15C4076-6FAD-4B26-89A9-71234355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1" y="3737003"/>
            <a:ext cx="10515600" cy="20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236582-BB68-4BBB-8409-E6EAC7BC341F}"/>
              </a:ext>
            </a:extLst>
          </p:cNvPr>
          <p:cNvSpPr/>
          <p:nvPr/>
        </p:nvSpPr>
        <p:spPr>
          <a:xfrm>
            <a:off x="1952625" y="3794080"/>
            <a:ext cx="257176" cy="973428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A4A08-D6F9-4561-8B06-7497211C9FC1}"/>
              </a:ext>
            </a:extLst>
          </p:cNvPr>
          <p:cNvSpPr/>
          <p:nvPr/>
        </p:nvSpPr>
        <p:spPr>
          <a:xfrm>
            <a:off x="2328862" y="3794080"/>
            <a:ext cx="1252537" cy="973428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E698B8-1C0C-4C17-A16C-5CD11268D33C}"/>
              </a:ext>
            </a:extLst>
          </p:cNvPr>
          <p:cNvSpPr/>
          <p:nvPr/>
        </p:nvSpPr>
        <p:spPr>
          <a:xfrm>
            <a:off x="3700460" y="3795224"/>
            <a:ext cx="671515" cy="972786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B23225-ACF9-4F6E-BA34-AF00DFE0D36E}"/>
              </a:ext>
            </a:extLst>
          </p:cNvPr>
          <p:cNvSpPr/>
          <p:nvPr/>
        </p:nvSpPr>
        <p:spPr>
          <a:xfrm>
            <a:off x="4491036" y="4539410"/>
            <a:ext cx="671515" cy="990599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BA7EC-2FBB-4F6D-8555-7DF11007DEB9}"/>
              </a:ext>
            </a:extLst>
          </p:cNvPr>
          <p:cNvSpPr/>
          <p:nvPr/>
        </p:nvSpPr>
        <p:spPr>
          <a:xfrm>
            <a:off x="5257644" y="4539410"/>
            <a:ext cx="181131" cy="990599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36A9BC-F996-4762-A424-4BBF367C3B99}"/>
              </a:ext>
            </a:extLst>
          </p:cNvPr>
          <p:cNvSpPr/>
          <p:nvPr/>
        </p:nvSpPr>
        <p:spPr>
          <a:xfrm>
            <a:off x="5533869" y="4539410"/>
            <a:ext cx="104932" cy="990599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CAFAC5-B042-40C9-BD05-520F2D15F261}"/>
              </a:ext>
            </a:extLst>
          </p:cNvPr>
          <p:cNvSpPr/>
          <p:nvPr/>
        </p:nvSpPr>
        <p:spPr>
          <a:xfrm>
            <a:off x="5743261" y="4539410"/>
            <a:ext cx="181131" cy="990599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E5C196-3163-488F-B1E0-1DBD610A157E}"/>
              </a:ext>
            </a:extLst>
          </p:cNvPr>
          <p:cNvSpPr/>
          <p:nvPr/>
        </p:nvSpPr>
        <p:spPr>
          <a:xfrm>
            <a:off x="2209801" y="3794080"/>
            <a:ext cx="115050" cy="973428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54B8F-E76B-4917-945E-5D859CD24193}"/>
              </a:ext>
            </a:extLst>
          </p:cNvPr>
          <p:cNvSpPr/>
          <p:nvPr/>
        </p:nvSpPr>
        <p:spPr>
          <a:xfrm>
            <a:off x="3581399" y="3795224"/>
            <a:ext cx="115050" cy="97278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0A180B-8A1E-44A5-8216-B0A47FC4DF0B}"/>
              </a:ext>
            </a:extLst>
          </p:cNvPr>
          <p:cNvSpPr/>
          <p:nvPr/>
        </p:nvSpPr>
        <p:spPr>
          <a:xfrm>
            <a:off x="4371975" y="3795224"/>
            <a:ext cx="115050" cy="97278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54869A-54EC-492C-BA23-A0EBA515DF20}"/>
              </a:ext>
            </a:extLst>
          </p:cNvPr>
          <p:cNvSpPr/>
          <p:nvPr/>
        </p:nvSpPr>
        <p:spPr>
          <a:xfrm>
            <a:off x="5162552" y="4539410"/>
            <a:ext cx="91460" cy="99060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95970-06EA-4353-A03B-B78F2995E1A8}"/>
              </a:ext>
            </a:extLst>
          </p:cNvPr>
          <p:cNvSpPr/>
          <p:nvPr/>
        </p:nvSpPr>
        <p:spPr>
          <a:xfrm>
            <a:off x="5438305" y="4539410"/>
            <a:ext cx="91460" cy="99060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F3C0F5-DF70-4E73-AAB2-E7BB825C4864}"/>
              </a:ext>
            </a:extLst>
          </p:cNvPr>
          <p:cNvSpPr/>
          <p:nvPr/>
        </p:nvSpPr>
        <p:spPr>
          <a:xfrm>
            <a:off x="5638250" y="4539410"/>
            <a:ext cx="100999" cy="99060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3732AF-63D7-4606-BE0A-6A6839BEC9FB}"/>
              </a:ext>
            </a:extLst>
          </p:cNvPr>
          <p:cNvSpPr/>
          <p:nvPr/>
        </p:nvSpPr>
        <p:spPr>
          <a:xfrm>
            <a:off x="10524811" y="3795224"/>
            <a:ext cx="181131" cy="972284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EFA914-CE28-4706-95F6-81172054AB48}"/>
              </a:ext>
            </a:extLst>
          </p:cNvPr>
          <p:cNvSpPr/>
          <p:nvPr/>
        </p:nvSpPr>
        <p:spPr>
          <a:xfrm>
            <a:off x="10239221" y="4539410"/>
            <a:ext cx="281580" cy="990599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4653E4-26B5-4990-8919-509A5EEC9BDB}"/>
              </a:ext>
            </a:extLst>
          </p:cNvPr>
          <p:cNvSpPr/>
          <p:nvPr/>
        </p:nvSpPr>
        <p:spPr>
          <a:xfrm>
            <a:off x="9658511" y="3795224"/>
            <a:ext cx="576699" cy="972284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A06E65-0229-4ACA-8DD3-6DAB35B28900}"/>
              </a:ext>
            </a:extLst>
          </p:cNvPr>
          <p:cNvSpPr/>
          <p:nvPr/>
        </p:nvSpPr>
        <p:spPr>
          <a:xfrm>
            <a:off x="9354025" y="4539410"/>
            <a:ext cx="300322" cy="990599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ADA267-1BBD-451B-9318-1B6A3A73CDD8}"/>
              </a:ext>
            </a:extLst>
          </p:cNvPr>
          <p:cNvSpPr/>
          <p:nvPr/>
        </p:nvSpPr>
        <p:spPr>
          <a:xfrm>
            <a:off x="9064423" y="3795224"/>
            <a:ext cx="285437" cy="972284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75FCE1-E3E1-4687-8625-A6AB20A4872F}"/>
              </a:ext>
            </a:extLst>
          </p:cNvPr>
          <p:cNvSpPr/>
          <p:nvPr/>
        </p:nvSpPr>
        <p:spPr>
          <a:xfrm>
            <a:off x="8959412" y="4539410"/>
            <a:ext cx="105011" cy="990599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81AB30-A7E7-4003-9C19-BF035D5640E4}"/>
              </a:ext>
            </a:extLst>
          </p:cNvPr>
          <p:cNvSpPr/>
          <p:nvPr/>
        </p:nvSpPr>
        <p:spPr>
          <a:xfrm>
            <a:off x="8378708" y="3795224"/>
            <a:ext cx="576698" cy="972786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CEB3B6-6DF6-42C4-814A-CEC39A3C5FC7}"/>
              </a:ext>
            </a:extLst>
          </p:cNvPr>
          <p:cNvSpPr/>
          <p:nvPr/>
        </p:nvSpPr>
        <p:spPr>
          <a:xfrm>
            <a:off x="8283615" y="3795224"/>
            <a:ext cx="95093" cy="972787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513B60-241D-489B-B6F9-78B0500C75F0}"/>
              </a:ext>
            </a:extLst>
          </p:cNvPr>
          <p:cNvSpPr/>
          <p:nvPr/>
        </p:nvSpPr>
        <p:spPr>
          <a:xfrm>
            <a:off x="8083589" y="3795224"/>
            <a:ext cx="199879" cy="972786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9D7604-C49D-477F-84E1-2E4EB1C3814A}"/>
              </a:ext>
            </a:extLst>
          </p:cNvPr>
          <p:cNvSpPr/>
          <p:nvPr/>
        </p:nvSpPr>
        <p:spPr>
          <a:xfrm>
            <a:off x="7984408" y="4539410"/>
            <a:ext cx="99181" cy="990599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BD76F5-4B9D-45C9-9D97-54A4FDAD41B6}"/>
              </a:ext>
            </a:extLst>
          </p:cNvPr>
          <p:cNvSpPr/>
          <p:nvPr/>
        </p:nvSpPr>
        <p:spPr>
          <a:xfrm>
            <a:off x="7879004" y="3795224"/>
            <a:ext cx="99181" cy="972787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733F6A-606B-49A2-B10E-A92639F31AFD}"/>
              </a:ext>
            </a:extLst>
          </p:cNvPr>
          <p:cNvSpPr/>
          <p:nvPr/>
        </p:nvSpPr>
        <p:spPr>
          <a:xfrm>
            <a:off x="7698742" y="3795224"/>
            <a:ext cx="174040" cy="972786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959AF1-4661-4ABF-87B6-06A7C0FBE190}"/>
              </a:ext>
            </a:extLst>
          </p:cNvPr>
          <p:cNvSpPr/>
          <p:nvPr/>
        </p:nvSpPr>
        <p:spPr>
          <a:xfrm>
            <a:off x="7593339" y="4539410"/>
            <a:ext cx="99181" cy="99060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531E0C-F2FD-424C-AE0A-6EFD7DE43B28}"/>
              </a:ext>
            </a:extLst>
          </p:cNvPr>
          <p:cNvSpPr/>
          <p:nvPr/>
        </p:nvSpPr>
        <p:spPr>
          <a:xfrm>
            <a:off x="7487935" y="4539410"/>
            <a:ext cx="99181" cy="990599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30894F-46A8-4BBC-94D8-44297D7D137F}"/>
              </a:ext>
            </a:extLst>
          </p:cNvPr>
          <p:cNvSpPr/>
          <p:nvPr/>
        </p:nvSpPr>
        <p:spPr>
          <a:xfrm>
            <a:off x="7391849" y="3795224"/>
            <a:ext cx="99181" cy="97278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0ED145-3FD5-497A-9EF7-5DED237502AE}"/>
              </a:ext>
            </a:extLst>
          </p:cNvPr>
          <p:cNvSpPr/>
          <p:nvPr/>
        </p:nvSpPr>
        <p:spPr>
          <a:xfrm>
            <a:off x="7209676" y="3795224"/>
            <a:ext cx="185626" cy="972786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5179C2-BCCB-4DF7-8337-6448BD442DDF}"/>
              </a:ext>
            </a:extLst>
          </p:cNvPr>
          <p:cNvSpPr/>
          <p:nvPr/>
        </p:nvSpPr>
        <p:spPr>
          <a:xfrm>
            <a:off x="7118802" y="3795224"/>
            <a:ext cx="99181" cy="97278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342A64-C218-4549-84D3-0D5DB7121A14}"/>
              </a:ext>
            </a:extLst>
          </p:cNvPr>
          <p:cNvSpPr/>
          <p:nvPr/>
        </p:nvSpPr>
        <p:spPr>
          <a:xfrm>
            <a:off x="6822884" y="3795224"/>
            <a:ext cx="295918" cy="972786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777B2F-888B-4467-A65F-3BA057518F13}"/>
              </a:ext>
            </a:extLst>
          </p:cNvPr>
          <p:cNvSpPr/>
          <p:nvPr/>
        </p:nvSpPr>
        <p:spPr>
          <a:xfrm>
            <a:off x="6134597" y="3795224"/>
            <a:ext cx="277062" cy="972786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C3AA6E-56FD-4517-9147-3DF040D9BD73}"/>
              </a:ext>
            </a:extLst>
          </p:cNvPr>
          <p:cNvSpPr/>
          <p:nvPr/>
        </p:nvSpPr>
        <p:spPr>
          <a:xfrm>
            <a:off x="5926885" y="3795224"/>
            <a:ext cx="99181" cy="972786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8C06DE-90DA-4CB0-8C28-14E2A40C887D}"/>
              </a:ext>
            </a:extLst>
          </p:cNvPr>
          <p:cNvSpPr/>
          <p:nvPr/>
        </p:nvSpPr>
        <p:spPr>
          <a:xfrm>
            <a:off x="6026066" y="3795224"/>
            <a:ext cx="108384" cy="97278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269D41-D6AE-4538-A154-9493E69261CD}"/>
              </a:ext>
            </a:extLst>
          </p:cNvPr>
          <p:cNvSpPr/>
          <p:nvPr/>
        </p:nvSpPr>
        <p:spPr>
          <a:xfrm>
            <a:off x="6513968" y="3795224"/>
            <a:ext cx="192166" cy="972786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DFEDFE-704A-4269-8CE9-5C496C880F02}"/>
              </a:ext>
            </a:extLst>
          </p:cNvPr>
          <p:cNvSpPr/>
          <p:nvPr/>
        </p:nvSpPr>
        <p:spPr>
          <a:xfrm>
            <a:off x="6706135" y="3795224"/>
            <a:ext cx="116750" cy="97278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D68F2-4D5A-468F-A92F-2574F5D87C92}"/>
              </a:ext>
            </a:extLst>
          </p:cNvPr>
          <p:cNvSpPr/>
          <p:nvPr/>
        </p:nvSpPr>
        <p:spPr>
          <a:xfrm>
            <a:off x="6410218" y="3795224"/>
            <a:ext cx="107444" cy="97278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22936-190D-43C1-BD63-DE98D48C7BD1}"/>
              </a:ext>
            </a:extLst>
          </p:cNvPr>
          <p:cNvSpPr txBox="1"/>
          <p:nvPr/>
        </p:nvSpPr>
        <p:spPr>
          <a:xfrm>
            <a:off x="1524000" y="5844336"/>
            <a:ext cx="932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Flights alternate between CCAFS SLC-40 and KSC LC-39A, with occasional flights from VAFB SLC-4E.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39252A-2877-4C97-8E2D-456644D7C6E8}"/>
              </a:ext>
            </a:extLst>
          </p:cNvPr>
          <p:cNvSpPr/>
          <p:nvPr/>
        </p:nvSpPr>
        <p:spPr>
          <a:xfrm>
            <a:off x="2466977" y="4441435"/>
            <a:ext cx="866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CCAFS</a:t>
            </a:r>
            <a:br>
              <a:rPr lang="en-US" dirty="0"/>
            </a:br>
            <a:r>
              <a:rPr lang="en-US" dirty="0"/>
              <a:t>SLC-40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72B68B-2059-4E1E-82AF-D269D0CA2195}"/>
              </a:ext>
            </a:extLst>
          </p:cNvPr>
          <p:cNvSpPr/>
          <p:nvPr/>
        </p:nvSpPr>
        <p:spPr>
          <a:xfrm>
            <a:off x="4404600" y="4441434"/>
            <a:ext cx="840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KSC</a:t>
            </a:r>
            <a:br>
              <a:rPr lang="en-US" dirty="0"/>
            </a:br>
            <a:r>
              <a:rPr lang="en-US" dirty="0"/>
              <a:t>LC-39A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9EC770-7B71-45D0-8A1E-DD0009B8978D}"/>
              </a:ext>
            </a:extLst>
          </p:cNvPr>
          <p:cNvSpPr/>
          <p:nvPr/>
        </p:nvSpPr>
        <p:spPr>
          <a:xfrm>
            <a:off x="4000500" y="5906051"/>
            <a:ext cx="1323975" cy="239910"/>
          </a:xfrm>
          <a:prstGeom prst="rect">
            <a:avLst/>
          </a:prstGeom>
          <a:solidFill>
            <a:srgbClr val="FFF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6D80402-43B4-452F-A3DD-27F32EF17F2D}"/>
              </a:ext>
            </a:extLst>
          </p:cNvPr>
          <p:cNvSpPr/>
          <p:nvPr/>
        </p:nvSpPr>
        <p:spPr>
          <a:xfrm>
            <a:off x="5719763" y="5906052"/>
            <a:ext cx="1147764" cy="23991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DF46C3-A4CE-4657-A1E3-FFBD7377240B}"/>
              </a:ext>
            </a:extLst>
          </p:cNvPr>
          <p:cNvSpPr/>
          <p:nvPr/>
        </p:nvSpPr>
        <p:spPr>
          <a:xfrm>
            <a:off x="9484519" y="5902750"/>
            <a:ext cx="1250155" cy="243212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59D3B1-2C1D-431A-A7C8-76E103AB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63" y="1633622"/>
            <a:ext cx="9819774" cy="191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DD754-56FB-4732-AF9B-815471EBC561}"/>
              </a:ext>
            </a:extLst>
          </p:cNvPr>
          <p:cNvSpPr txBox="1"/>
          <p:nvPr/>
        </p:nvSpPr>
        <p:spPr>
          <a:xfrm>
            <a:off x="2960587" y="5659402"/>
            <a:ext cx="5572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main launch sites are CCAFS SLC-40 and KSC LC-39A,  </a:t>
            </a:r>
            <a:br>
              <a:rPr lang="en-US" dirty="0"/>
            </a:br>
            <a:r>
              <a:rPr lang="en-US" dirty="0"/>
              <a:t>with what might be test flights from VAFB SLC-4E.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05202-6031-4E8C-A22B-6D61206EB850}"/>
              </a:ext>
            </a:extLst>
          </p:cNvPr>
          <p:cNvSpPr/>
          <p:nvPr/>
        </p:nvSpPr>
        <p:spPr>
          <a:xfrm>
            <a:off x="5432814" y="5721117"/>
            <a:ext cx="1323975" cy="23991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63B02-98DB-404F-B438-18EF8F697E88}"/>
              </a:ext>
            </a:extLst>
          </p:cNvPr>
          <p:cNvSpPr/>
          <p:nvPr/>
        </p:nvSpPr>
        <p:spPr>
          <a:xfrm>
            <a:off x="7152077" y="5721118"/>
            <a:ext cx="1147764" cy="239910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9DE442-71E9-4B5C-BAC8-E0A351C2FC08}"/>
              </a:ext>
            </a:extLst>
          </p:cNvPr>
          <p:cNvSpPr/>
          <p:nvPr/>
        </p:nvSpPr>
        <p:spPr>
          <a:xfrm>
            <a:off x="6399604" y="5997699"/>
            <a:ext cx="1250155" cy="243212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9A507D7-BCA7-4F33-9278-A4510FB0276D}"/>
              </a:ext>
            </a:extLst>
          </p:cNvPr>
          <p:cNvGrpSpPr/>
          <p:nvPr/>
        </p:nvGrpSpPr>
        <p:grpSpPr>
          <a:xfrm>
            <a:off x="1070800" y="3760110"/>
            <a:ext cx="9819774" cy="1919203"/>
            <a:chOff x="1070800" y="4124050"/>
            <a:chExt cx="9819774" cy="191920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F171522-27AD-4E73-9192-916275D84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800" y="4124050"/>
              <a:ext cx="9819774" cy="1919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77A496-638C-4987-9364-07AD3146334D}"/>
                </a:ext>
              </a:extLst>
            </p:cNvPr>
            <p:cNvGrpSpPr/>
            <p:nvPr/>
          </p:nvGrpSpPr>
          <p:grpSpPr>
            <a:xfrm>
              <a:off x="1881189" y="4162426"/>
              <a:ext cx="8362954" cy="1630710"/>
              <a:chOff x="1881189" y="4212778"/>
              <a:chExt cx="8362954" cy="158035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47D8E2-BA66-49FB-93B9-578C90FDA692}"/>
                  </a:ext>
                </a:extLst>
              </p:cNvPr>
              <p:cNvSpPr/>
              <p:nvPr/>
            </p:nvSpPr>
            <p:spPr>
              <a:xfrm>
                <a:off x="1881189" y="4212778"/>
                <a:ext cx="3937633" cy="517770"/>
              </a:xfrm>
              <a:prstGeom prst="rect">
                <a:avLst/>
              </a:prstGeom>
              <a:solidFill>
                <a:srgbClr val="FFFF00">
                  <a:alpha val="10196"/>
                </a:srgb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6858D4-1A7D-4953-9F64-508E68551E0F}"/>
                  </a:ext>
                </a:extLst>
              </p:cNvPr>
              <p:cNvSpPr/>
              <p:nvPr/>
            </p:nvSpPr>
            <p:spPr>
              <a:xfrm>
                <a:off x="3098997" y="5257799"/>
                <a:ext cx="840663" cy="527251"/>
              </a:xfrm>
              <a:prstGeom prst="rect">
                <a:avLst/>
              </a:prstGeom>
              <a:solidFill>
                <a:srgbClr val="09FF15">
                  <a:alpha val="1019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EB8E34-8649-442A-B023-EADF45BCC182}"/>
                  </a:ext>
                </a:extLst>
              </p:cNvPr>
              <p:cNvSpPr/>
              <p:nvPr/>
            </p:nvSpPr>
            <p:spPr>
              <a:xfrm>
                <a:off x="6895904" y="4730548"/>
                <a:ext cx="133545" cy="527251"/>
              </a:xfrm>
              <a:prstGeom prst="rect">
                <a:avLst/>
              </a:prstGeom>
              <a:solidFill>
                <a:srgbClr val="FF0000">
                  <a:alpha val="1019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0E8032-391A-4C60-8804-E770FEB5995D}"/>
                  </a:ext>
                </a:extLst>
              </p:cNvPr>
              <p:cNvSpPr/>
              <p:nvPr/>
            </p:nvSpPr>
            <p:spPr>
              <a:xfrm>
                <a:off x="4427856" y="5257799"/>
                <a:ext cx="1113791" cy="527251"/>
              </a:xfrm>
              <a:prstGeom prst="rect">
                <a:avLst/>
              </a:prstGeom>
              <a:solidFill>
                <a:srgbClr val="09FF15">
                  <a:alpha val="1019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9D391-8FB9-4E74-B92F-99E267DFE62B}"/>
                  </a:ext>
                </a:extLst>
              </p:cNvPr>
              <p:cNvSpPr/>
              <p:nvPr/>
            </p:nvSpPr>
            <p:spPr>
              <a:xfrm>
                <a:off x="6854630" y="5257799"/>
                <a:ext cx="133545" cy="527251"/>
              </a:xfrm>
              <a:prstGeom prst="rect">
                <a:avLst/>
              </a:prstGeom>
              <a:solidFill>
                <a:srgbClr val="09FF15">
                  <a:alpha val="1019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9FE2FF-54C8-45CD-A6E7-CBDDCFBFD968}"/>
                  </a:ext>
                </a:extLst>
              </p:cNvPr>
              <p:cNvSpPr/>
              <p:nvPr/>
            </p:nvSpPr>
            <p:spPr>
              <a:xfrm>
                <a:off x="3911916" y="4730548"/>
                <a:ext cx="142873" cy="527251"/>
              </a:xfrm>
              <a:prstGeom prst="rect">
                <a:avLst/>
              </a:prstGeom>
              <a:solidFill>
                <a:srgbClr val="FF0000">
                  <a:alpha val="1019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69F0D5-E0E7-4F48-82A9-AD734571EF99}"/>
                  </a:ext>
                </a:extLst>
              </p:cNvPr>
              <p:cNvSpPr/>
              <p:nvPr/>
            </p:nvSpPr>
            <p:spPr>
              <a:xfrm>
                <a:off x="3280701" y="4730548"/>
                <a:ext cx="142873" cy="527251"/>
              </a:xfrm>
              <a:prstGeom prst="rect">
                <a:avLst/>
              </a:prstGeom>
              <a:solidFill>
                <a:srgbClr val="FF0000">
                  <a:alpha val="1019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98FE9DA-3BB3-4C27-A38D-FC727138B940}"/>
                  </a:ext>
                </a:extLst>
              </p:cNvPr>
              <p:cNvSpPr/>
              <p:nvPr/>
            </p:nvSpPr>
            <p:spPr>
              <a:xfrm>
                <a:off x="2549843" y="4730548"/>
                <a:ext cx="142873" cy="527251"/>
              </a:xfrm>
              <a:prstGeom prst="rect">
                <a:avLst/>
              </a:prstGeom>
              <a:solidFill>
                <a:srgbClr val="FF0000">
                  <a:alpha val="1019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289DE51-0F83-48E3-9A02-1948163CB7F5}"/>
                  </a:ext>
                </a:extLst>
              </p:cNvPr>
              <p:cNvSpPr/>
              <p:nvPr/>
            </p:nvSpPr>
            <p:spPr>
              <a:xfrm>
                <a:off x="2051975" y="4730548"/>
                <a:ext cx="174782" cy="527251"/>
              </a:xfrm>
              <a:prstGeom prst="rect">
                <a:avLst/>
              </a:prstGeom>
              <a:solidFill>
                <a:srgbClr val="FF0000">
                  <a:alpha val="1019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9C9B42-4D6B-42BF-B8F1-7E6BB568EC2E}"/>
                  </a:ext>
                </a:extLst>
              </p:cNvPr>
              <p:cNvSpPr/>
              <p:nvPr/>
            </p:nvSpPr>
            <p:spPr>
              <a:xfrm>
                <a:off x="8317033" y="5257799"/>
                <a:ext cx="133545" cy="527251"/>
              </a:xfrm>
              <a:prstGeom prst="rect">
                <a:avLst/>
              </a:prstGeom>
              <a:solidFill>
                <a:srgbClr val="09FF15">
                  <a:alpha val="1019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5432F5-24AC-463B-BAE3-7AD3C206C3A4}"/>
                  </a:ext>
                </a:extLst>
              </p:cNvPr>
              <p:cNvSpPr/>
              <p:nvPr/>
            </p:nvSpPr>
            <p:spPr>
              <a:xfrm>
                <a:off x="9979664" y="5265884"/>
                <a:ext cx="133545" cy="527251"/>
              </a:xfrm>
              <a:prstGeom prst="rect">
                <a:avLst/>
              </a:prstGeom>
              <a:solidFill>
                <a:srgbClr val="09FF15">
                  <a:alpha val="1019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FD48C75-2EAC-459B-8B2E-424845463EAF}"/>
                  </a:ext>
                </a:extLst>
              </p:cNvPr>
              <p:cNvSpPr/>
              <p:nvPr/>
            </p:nvSpPr>
            <p:spPr>
              <a:xfrm>
                <a:off x="9950769" y="4212778"/>
                <a:ext cx="293374" cy="517770"/>
              </a:xfrm>
              <a:prstGeom prst="rect">
                <a:avLst/>
              </a:prstGeom>
              <a:solidFill>
                <a:srgbClr val="FFFF00">
                  <a:alpha val="10196"/>
                </a:srgb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79A50C6-FCF3-4557-8E87-2D9322B86FA3}"/>
                  </a:ext>
                </a:extLst>
              </p:cNvPr>
              <p:cNvSpPr/>
              <p:nvPr/>
            </p:nvSpPr>
            <p:spPr>
              <a:xfrm>
                <a:off x="9045891" y="4212778"/>
                <a:ext cx="106680" cy="517770"/>
              </a:xfrm>
              <a:prstGeom prst="rect">
                <a:avLst/>
              </a:prstGeom>
              <a:solidFill>
                <a:srgbClr val="FFFF00">
                  <a:alpha val="10196"/>
                </a:srgb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D946CC-0AFA-4B97-9709-9A65D199D6B8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5818822" y="4429125"/>
              <a:ext cx="3227069" cy="435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62B222-E3FB-44DD-A379-CC006AB6FB2A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9152571" y="4429560"/>
              <a:ext cx="798198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46E970-8611-4766-936B-514BED8C2469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5541647" y="5512550"/>
              <a:ext cx="1312983" cy="21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902899C-7511-4130-BE5A-3E76C6056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6112" y="5512550"/>
              <a:ext cx="1312983" cy="21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4C59E2-2E20-416A-8FF1-880D05E91674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8450578" y="5521111"/>
              <a:ext cx="1529086" cy="21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EF4F67-CA08-43EE-9E86-81E00FD6B1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4789" y="4974684"/>
              <a:ext cx="2841115" cy="73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DAF9FF6-88DF-4ED2-B84D-58C1186E8BAC}"/>
                </a:ext>
              </a:extLst>
            </p:cNvPr>
            <p:cNvCxnSpPr>
              <a:cxnSpLocks/>
            </p:cNvCxnSpPr>
            <p:nvPr/>
          </p:nvCxnSpPr>
          <p:spPr>
            <a:xfrm>
              <a:off x="3423574" y="4982065"/>
              <a:ext cx="48834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895DC6-2FEA-48C8-B4DD-90F30668DB4E}"/>
                </a:ext>
              </a:extLst>
            </p:cNvPr>
            <p:cNvCxnSpPr>
              <a:cxnSpLocks/>
            </p:cNvCxnSpPr>
            <p:nvPr/>
          </p:nvCxnSpPr>
          <p:spPr>
            <a:xfrm>
              <a:off x="2692716" y="4982555"/>
              <a:ext cx="5879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A4E231C-1604-48FD-8BDE-834BB89441D4}"/>
                </a:ext>
              </a:extLst>
            </p:cNvPr>
            <p:cNvCxnSpPr>
              <a:cxnSpLocks/>
            </p:cNvCxnSpPr>
            <p:nvPr/>
          </p:nvCxnSpPr>
          <p:spPr>
            <a:xfrm>
              <a:off x="2226757" y="4986498"/>
              <a:ext cx="32628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57DD719-4BCE-49C4-B50B-4883AF285339}"/>
                </a:ext>
              </a:extLst>
            </p:cNvPr>
            <p:cNvCxnSpPr>
              <a:cxnSpLocks/>
            </p:cNvCxnSpPr>
            <p:nvPr/>
          </p:nvCxnSpPr>
          <p:spPr>
            <a:xfrm>
              <a:off x="3939660" y="5499421"/>
              <a:ext cx="488196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1360A96-F463-4BA1-B3F0-808F299EB0CD}"/>
              </a:ext>
            </a:extLst>
          </p:cNvPr>
          <p:cNvSpPr txBox="1"/>
          <p:nvPr/>
        </p:nvSpPr>
        <p:spPr>
          <a:xfrm>
            <a:off x="2919358" y="6268555"/>
            <a:ext cx="565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heavy flights (10,000 kg or more) fly from VAFB SLC-4E.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F586A5-0BD5-4B13-8DA2-4B447FF7F44B}"/>
              </a:ext>
            </a:extLst>
          </p:cNvPr>
          <p:cNvSpPr/>
          <p:nvPr/>
        </p:nvSpPr>
        <p:spPr>
          <a:xfrm>
            <a:off x="7190179" y="6331074"/>
            <a:ext cx="1250155" cy="243212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0B1DBC-73F5-44FF-94DC-F50CCEFB5849}"/>
              </a:ext>
            </a:extLst>
          </p:cNvPr>
          <p:cNvSpPr/>
          <p:nvPr/>
        </p:nvSpPr>
        <p:spPr>
          <a:xfrm>
            <a:off x="6684668" y="3787595"/>
            <a:ext cx="145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CCAFS SLC-40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FCD955-E33F-4A48-BF43-00CCE511FD7C}"/>
              </a:ext>
            </a:extLst>
          </p:cNvPr>
          <p:cNvSpPr/>
          <p:nvPr/>
        </p:nvSpPr>
        <p:spPr>
          <a:xfrm>
            <a:off x="5609359" y="4875228"/>
            <a:ext cx="124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KSC LC-39A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2AD58EF-B4B7-4C75-87C8-A14B6F77B2C2}"/>
              </a:ext>
            </a:extLst>
          </p:cNvPr>
          <p:cNvSpPr/>
          <p:nvPr/>
        </p:nvSpPr>
        <p:spPr>
          <a:xfrm>
            <a:off x="4720991" y="4342349"/>
            <a:ext cx="13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VAFB SLC-4E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FA93C6-4288-4D1E-81FF-A9B0CB3533CA}"/>
              </a:ext>
            </a:extLst>
          </p:cNvPr>
          <p:cNvSpPr txBox="1"/>
          <p:nvPr/>
        </p:nvSpPr>
        <p:spPr>
          <a:xfrm>
            <a:off x="4045479" y="1339087"/>
            <a:ext cx="4149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Launch Site Versus Pay Load Mass (kg)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22887C-6EBA-4B73-9A3F-C1108AFE1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3" y="2179804"/>
            <a:ext cx="4848287" cy="354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9418BC7-6C44-49EB-A4DE-F1D96FDE99B8}"/>
              </a:ext>
            </a:extLst>
          </p:cNvPr>
          <p:cNvSpPr txBox="1"/>
          <p:nvPr/>
        </p:nvSpPr>
        <p:spPr>
          <a:xfrm>
            <a:off x="2114960" y="1281961"/>
            <a:ext cx="307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 Rate Versus Orbit Type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30AC00-04AB-4C08-A558-5DA4A6F108CB}"/>
              </a:ext>
            </a:extLst>
          </p:cNvPr>
          <p:cNvSpPr txBox="1"/>
          <p:nvPr/>
        </p:nvSpPr>
        <p:spPr>
          <a:xfrm>
            <a:off x="6096000" y="2859501"/>
            <a:ext cx="5382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ES-L1, GEO, HEO and SSO have a 100% success rate.</a:t>
            </a:r>
          </a:p>
          <a:p>
            <a:r>
              <a:rPr lang="en-US" dirty="0"/>
              <a:t>VLEO is over 80% success rate.</a:t>
            </a:r>
          </a:p>
          <a:p>
            <a:endParaRPr lang="en-US" dirty="0"/>
          </a:p>
          <a:p>
            <a:r>
              <a:rPr lang="en-US" dirty="0"/>
              <a:t>LEO, MEO, PO and ISS around a 65% success rate.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GTO orbit has the worst success rate at 50%.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49480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0764C35-FAB8-4D08-A700-0A584D0742F1}"/>
              </a:ext>
            </a:extLst>
          </p:cNvPr>
          <p:cNvSpPr txBox="1">
            <a:spLocks/>
          </p:cNvSpPr>
          <p:nvPr/>
        </p:nvSpPr>
        <p:spPr>
          <a:xfrm>
            <a:off x="8270058" y="519095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9B43501-3298-4FCA-B8A5-649E3A2B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86" y="3637982"/>
            <a:ext cx="10007600" cy="19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F238A3-4D21-49C0-87CB-C972B9E752BE}"/>
              </a:ext>
            </a:extLst>
          </p:cNvPr>
          <p:cNvSpPr/>
          <p:nvPr/>
        </p:nvSpPr>
        <p:spPr>
          <a:xfrm>
            <a:off x="1867577" y="3680977"/>
            <a:ext cx="381018" cy="15280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D0A2E-15BC-4AEF-8552-406A2B1B0A26}"/>
              </a:ext>
            </a:extLst>
          </p:cNvPr>
          <p:cNvSpPr/>
          <p:nvPr/>
        </p:nvSpPr>
        <p:spPr>
          <a:xfrm>
            <a:off x="2058079" y="3835011"/>
            <a:ext cx="235645" cy="14939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74EC2-8655-4B6E-887B-E4D7018B77A7}"/>
              </a:ext>
            </a:extLst>
          </p:cNvPr>
          <p:cNvSpPr/>
          <p:nvPr/>
        </p:nvSpPr>
        <p:spPr>
          <a:xfrm>
            <a:off x="2153339" y="3985500"/>
            <a:ext cx="1808485" cy="147608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2057C0-4F91-4DEC-BFC2-3F9FFC829573}"/>
              </a:ext>
            </a:extLst>
          </p:cNvPr>
          <p:cNvSpPr/>
          <p:nvPr/>
        </p:nvSpPr>
        <p:spPr>
          <a:xfrm>
            <a:off x="2248595" y="4132668"/>
            <a:ext cx="1488165" cy="150588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E26066-7526-423E-AC26-B4B4A9B32C0D}"/>
              </a:ext>
            </a:extLst>
          </p:cNvPr>
          <p:cNvSpPr/>
          <p:nvPr/>
        </p:nvSpPr>
        <p:spPr>
          <a:xfrm>
            <a:off x="3005856" y="4283449"/>
            <a:ext cx="348139" cy="152806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3A5F2-101D-4ED2-A6EE-EC42FB67DACC}"/>
              </a:ext>
            </a:extLst>
          </p:cNvPr>
          <p:cNvSpPr/>
          <p:nvPr/>
        </p:nvSpPr>
        <p:spPr>
          <a:xfrm>
            <a:off x="5277599" y="4434067"/>
            <a:ext cx="4719468" cy="152806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46244-B7DE-4D97-ACD6-FE881668E21B}"/>
              </a:ext>
            </a:extLst>
          </p:cNvPr>
          <p:cNvSpPr/>
          <p:nvPr/>
        </p:nvSpPr>
        <p:spPr>
          <a:xfrm>
            <a:off x="6420619" y="4584685"/>
            <a:ext cx="348139" cy="152806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583FDA-D761-4A12-863F-687B71755850}"/>
              </a:ext>
            </a:extLst>
          </p:cNvPr>
          <p:cNvSpPr/>
          <p:nvPr/>
        </p:nvSpPr>
        <p:spPr>
          <a:xfrm>
            <a:off x="7563638" y="4735303"/>
            <a:ext cx="1155700" cy="15280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29828-1F5B-4C31-B9D7-D05372F3CD50}"/>
              </a:ext>
            </a:extLst>
          </p:cNvPr>
          <p:cNvSpPr/>
          <p:nvPr/>
        </p:nvSpPr>
        <p:spPr>
          <a:xfrm>
            <a:off x="7957338" y="4888109"/>
            <a:ext cx="965786" cy="152806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8EE9D6-7A2D-44E9-8557-FEB07591E01C}"/>
              </a:ext>
            </a:extLst>
          </p:cNvPr>
          <p:cNvSpPr/>
          <p:nvPr/>
        </p:nvSpPr>
        <p:spPr>
          <a:xfrm>
            <a:off x="8714539" y="5038445"/>
            <a:ext cx="149053" cy="15280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AC62B9-A799-4938-830A-9795FAB93D90}"/>
              </a:ext>
            </a:extLst>
          </p:cNvPr>
          <p:cNvSpPr/>
          <p:nvPr/>
        </p:nvSpPr>
        <p:spPr>
          <a:xfrm>
            <a:off x="9675013" y="5187155"/>
            <a:ext cx="83930" cy="152806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B1E710-1ADC-4A66-986D-8D6C1BB025E0}"/>
              </a:ext>
            </a:extLst>
          </p:cNvPr>
          <p:cNvSpPr/>
          <p:nvPr/>
        </p:nvSpPr>
        <p:spPr>
          <a:xfrm>
            <a:off x="2248595" y="3680571"/>
            <a:ext cx="3831315" cy="152806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EDC10E-8BCA-484C-8CCC-81B36AFBF8B7}"/>
              </a:ext>
            </a:extLst>
          </p:cNvPr>
          <p:cNvSpPr/>
          <p:nvPr/>
        </p:nvSpPr>
        <p:spPr>
          <a:xfrm>
            <a:off x="2293724" y="3835011"/>
            <a:ext cx="383382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E43ED-62D4-42B3-BA95-4F8EAC69AAB5}"/>
              </a:ext>
            </a:extLst>
          </p:cNvPr>
          <p:cNvSpPr/>
          <p:nvPr/>
        </p:nvSpPr>
        <p:spPr>
          <a:xfrm>
            <a:off x="2678397" y="3833377"/>
            <a:ext cx="867863" cy="14939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8D0CA-6941-496B-B41C-E6F19F7777C6}"/>
              </a:ext>
            </a:extLst>
          </p:cNvPr>
          <p:cNvSpPr/>
          <p:nvPr/>
        </p:nvSpPr>
        <p:spPr>
          <a:xfrm>
            <a:off x="3546259" y="3833377"/>
            <a:ext cx="2533651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788377-997C-4432-B289-A54464CA7F51}"/>
              </a:ext>
            </a:extLst>
          </p:cNvPr>
          <p:cNvSpPr/>
          <p:nvPr/>
        </p:nvSpPr>
        <p:spPr>
          <a:xfrm>
            <a:off x="6079910" y="3833783"/>
            <a:ext cx="1600201" cy="14939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33FB00-CAA5-4987-A614-43296F6E6F0B}"/>
              </a:ext>
            </a:extLst>
          </p:cNvPr>
          <p:cNvSpPr/>
          <p:nvPr/>
        </p:nvSpPr>
        <p:spPr>
          <a:xfrm>
            <a:off x="7680111" y="3833377"/>
            <a:ext cx="1754884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CC949F-C44C-430A-9ACC-158FCEA078B6}"/>
              </a:ext>
            </a:extLst>
          </p:cNvPr>
          <p:cNvSpPr/>
          <p:nvPr/>
        </p:nvSpPr>
        <p:spPr>
          <a:xfrm>
            <a:off x="3961824" y="3985777"/>
            <a:ext cx="2137138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9A0590-8BF0-4A0E-AEAB-1B67215C2519}"/>
              </a:ext>
            </a:extLst>
          </p:cNvPr>
          <p:cNvSpPr/>
          <p:nvPr/>
        </p:nvSpPr>
        <p:spPr>
          <a:xfrm>
            <a:off x="3736760" y="4133343"/>
            <a:ext cx="419101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A4FFCF-C9AC-4F0F-8D85-E792A88FD352}"/>
              </a:ext>
            </a:extLst>
          </p:cNvPr>
          <p:cNvSpPr/>
          <p:nvPr/>
        </p:nvSpPr>
        <p:spPr>
          <a:xfrm>
            <a:off x="4538626" y="4138177"/>
            <a:ext cx="141110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BA7A6-C1F1-41B1-9B69-593DB0619C1E}"/>
              </a:ext>
            </a:extLst>
          </p:cNvPr>
          <p:cNvSpPr/>
          <p:nvPr/>
        </p:nvSpPr>
        <p:spPr>
          <a:xfrm>
            <a:off x="4873498" y="4134059"/>
            <a:ext cx="186621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452369-F4D0-461A-8C2F-5542559AA03D}"/>
              </a:ext>
            </a:extLst>
          </p:cNvPr>
          <p:cNvSpPr/>
          <p:nvPr/>
        </p:nvSpPr>
        <p:spPr>
          <a:xfrm>
            <a:off x="5358357" y="4134059"/>
            <a:ext cx="802517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AB23D7-C70D-438D-8AE0-BF70FFCA079B}"/>
              </a:ext>
            </a:extLst>
          </p:cNvPr>
          <p:cNvSpPr/>
          <p:nvPr/>
        </p:nvSpPr>
        <p:spPr>
          <a:xfrm>
            <a:off x="6385938" y="4135724"/>
            <a:ext cx="248805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25A449-26B5-4329-959A-448A2C99D3EC}"/>
              </a:ext>
            </a:extLst>
          </p:cNvPr>
          <p:cNvSpPr/>
          <p:nvPr/>
        </p:nvSpPr>
        <p:spPr>
          <a:xfrm>
            <a:off x="6776425" y="4133108"/>
            <a:ext cx="1017986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AC686E-43E8-4565-950C-E81BA2503924}"/>
              </a:ext>
            </a:extLst>
          </p:cNvPr>
          <p:cNvSpPr/>
          <p:nvPr/>
        </p:nvSpPr>
        <p:spPr>
          <a:xfrm>
            <a:off x="6098962" y="3985500"/>
            <a:ext cx="492918" cy="14939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571CF6-CCEC-4ACC-A530-F4929A76EDA6}"/>
              </a:ext>
            </a:extLst>
          </p:cNvPr>
          <p:cNvSpPr/>
          <p:nvPr/>
        </p:nvSpPr>
        <p:spPr>
          <a:xfrm>
            <a:off x="6593107" y="3985500"/>
            <a:ext cx="1277504" cy="149390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A051BB-B55F-4262-80AD-B5CC3A30DB9C}"/>
              </a:ext>
            </a:extLst>
          </p:cNvPr>
          <p:cNvSpPr/>
          <p:nvPr/>
        </p:nvSpPr>
        <p:spPr>
          <a:xfrm>
            <a:off x="6160875" y="4135724"/>
            <a:ext cx="225064" cy="145943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73696A-0E21-4D32-85EE-AA78D485D749}"/>
              </a:ext>
            </a:extLst>
          </p:cNvPr>
          <p:cNvSpPr/>
          <p:nvPr/>
        </p:nvSpPr>
        <p:spPr>
          <a:xfrm>
            <a:off x="6634507" y="4135724"/>
            <a:ext cx="140691" cy="14939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30B052-4C6E-426E-8299-78CF302C831C}"/>
              </a:ext>
            </a:extLst>
          </p:cNvPr>
          <p:cNvSpPr/>
          <p:nvPr/>
        </p:nvSpPr>
        <p:spPr>
          <a:xfrm>
            <a:off x="5060119" y="4138177"/>
            <a:ext cx="297011" cy="14349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F11C62-AD73-467E-BEEC-F5401B5A02FB}"/>
              </a:ext>
            </a:extLst>
          </p:cNvPr>
          <p:cNvSpPr/>
          <p:nvPr/>
        </p:nvSpPr>
        <p:spPr>
          <a:xfrm>
            <a:off x="4679736" y="4142147"/>
            <a:ext cx="192535" cy="143490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8ED74E-91A3-4DD2-8376-07813B368F56}"/>
              </a:ext>
            </a:extLst>
          </p:cNvPr>
          <p:cNvSpPr/>
          <p:nvPr/>
        </p:nvSpPr>
        <p:spPr>
          <a:xfrm>
            <a:off x="4155861" y="4138177"/>
            <a:ext cx="382765" cy="146937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3A23A6-A96A-4B0C-BEFB-A63C6C5FB7DF}"/>
              </a:ext>
            </a:extLst>
          </p:cNvPr>
          <p:cNvSpPr/>
          <p:nvPr/>
        </p:nvSpPr>
        <p:spPr>
          <a:xfrm>
            <a:off x="7795599" y="4133108"/>
            <a:ext cx="646512" cy="14829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1C1A09-534A-414E-B348-4F1D61B8D1C4}"/>
              </a:ext>
            </a:extLst>
          </p:cNvPr>
          <p:cNvSpPr/>
          <p:nvPr/>
        </p:nvSpPr>
        <p:spPr>
          <a:xfrm>
            <a:off x="8442111" y="4131196"/>
            <a:ext cx="271465" cy="150207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298275-592B-4AA8-990D-96EEA8DF8C13}"/>
              </a:ext>
            </a:extLst>
          </p:cNvPr>
          <p:cNvSpPr/>
          <p:nvPr/>
        </p:nvSpPr>
        <p:spPr>
          <a:xfrm>
            <a:off x="8719337" y="4735303"/>
            <a:ext cx="1761123" cy="152806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1E80C5-AEDA-460E-9206-F929340BA5D0}"/>
              </a:ext>
            </a:extLst>
          </p:cNvPr>
          <p:cNvSpPr/>
          <p:nvPr/>
        </p:nvSpPr>
        <p:spPr>
          <a:xfrm>
            <a:off x="9202230" y="4888109"/>
            <a:ext cx="1173455" cy="152806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FF7A07-D7FD-456D-B451-6131DF168399}"/>
              </a:ext>
            </a:extLst>
          </p:cNvPr>
          <p:cNvSpPr/>
          <p:nvPr/>
        </p:nvSpPr>
        <p:spPr>
          <a:xfrm>
            <a:off x="8923125" y="4888109"/>
            <a:ext cx="279106" cy="152806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F41D6E-FB4A-4AF4-A457-AAE66431592B}"/>
              </a:ext>
            </a:extLst>
          </p:cNvPr>
          <p:cNvSpPr txBox="1"/>
          <p:nvPr/>
        </p:nvSpPr>
        <p:spPr>
          <a:xfrm>
            <a:off x="1516913" y="3618474"/>
            <a:ext cx="424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4C535C-A7F3-49F5-9CA3-75DABC7059F1}"/>
              </a:ext>
            </a:extLst>
          </p:cNvPr>
          <p:cNvSpPr txBox="1"/>
          <p:nvPr/>
        </p:nvSpPr>
        <p:spPr>
          <a:xfrm>
            <a:off x="1759095" y="377648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12C615-49AA-47ED-9A52-EDB78A3492C9}"/>
              </a:ext>
            </a:extLst>
          </p:cNvPr>
          <p:cNvSpPr txBox="1"/>
          <p:nvPr/>
        </p:nvSpPr>
        <p:spPr>
          <a:xfrm>
            <a:off x="1858891" y="3928881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11E288-742B-47D0-99EA-FBEF1C513EF8}"/>
              </a:ext>
            </a:extLst>
          </p:cNvPr>
          <p:cNvSpPr txBox="1"/>
          <p:nvPr/>
        </p:nvSpPr>
        <p:spPr>
          <a:xfrm>
            <a:off x="1863799" y="4074583"/>
            <a:ext cx="45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1C05FA-91CE-4240-843A-40E7E504F8CE}"/>
              </a:ext>
            </a:extLst>
          </p:cNvPr>
          <p:cNvSpPr txBox="1"/>
          <p:nvPr/>
        </p:nvSpPr>
        <p:spPr>
          <a:xfrm>
            <a:off x="2557391" y="4224156"/>
            <a:ext cx="518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ES-L1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C19850-C858-4C64-B2CB-70165788665D}"/>
              </a:ext>
            </a:extLst>
          </p:cNvPr>
          <p:cNvSpPr txBox="1"/>
          <p:nvPr/>
        </p:nvSpPr>
        <p:spPr>
          <a:xfrm>
            <a:off x="4921748" y="437197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SSO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E229BE-3CB7-4812-ADDF-376DBC5B7E01}"/>
              </a:ext>
            </a:extLst>
          </p:cNvPr>
          <p:cNvSpPr txBox="1"/>
          <p:nvPr/>
        </p:nvSpPr>
        <p:spPr>
          <a:xfrm>
            <a:off x="6030671" y="4532708"/>
            <a:ext cx="456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7EEC0C-62E0-4565-8FE2-7AB7743BBA16}"/>
              </a:ext>
            </a:extLst>
          </p:cNvPr>
          <p:cNvSpPr txBox="1"/>
          <p:nvPr/>
        </p:nvSpPr>
        <p:spPr>
          <a:xfrm>
            <a:off x="7145724" y="4687513"/>
            <a:ext cx="491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C37892-F617-4E7B-AE3A-EC4A71B4499F}"/>
              </a:ext>
            </a:extLst>
          </p:cNvPr>
          <p:cNvSpPr txBox="1"/>
          <p:nvPr/>
        </p:nvSpPr>
        <p:spPr>
          <a:xfrm>
            <a:off x="7507414" y="4834350"/>
            <a:ext cx="510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VLEO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78423B-1EDE-4E3D-9870-87CF1F860120}"/>
              </a:ext>
            </a:extLst>
          </p:cNvPr>
          <p:cNvSpPr txBox="1"/>
          <p:nvPr/>
        </p:nvSpPr>
        <p:spPr>
          <a:xfrm>
            <a:off x="8420698" y="498675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0A3365-76BD-4B6F-87D3-9B22A0D314F2}"/>
              </a:ext>
            </a:extLst>
          </p:cNvPr>
          <p:cNvSpPr txBox="1"/>
          <p:nvPr/>
        </p:nvSpPr>
        <p:spPr>
          <a:xfrm>
            <a:off x="9282384" y="5125058"/>
            <a:ext cx="457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FEE3DF-337E-4C84-BF06-F7B06214F2C3}"/>
              </a:ext>
            </a:extLst>
          </p:cNvPr>
          <p:cNvSpPr txBox="1"/>
          <p:nvPr/>
        </p:nvSpPr>
        <p:spPr>
          <a:xfrm>
            <a:off x="4238282" y="1312464"/>
            <a:ext cx="357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 Versus Flight and Orbit Type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0D1616-5E17-4FBF-924F-D5B0EC159B64}"/>
              </a:ext>
            </a:extLst>
          </p:cNvPr>
          <p:cNvSpPr txBox="1"/>
          <p:nvPr/>
        </p:nvSpPr>
        <p:spPr>
          <a:xfrm>
            <a:off x="1867577" y="4779846"/>
            <a:ext cx="174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    Failure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1754A78-BDE7-49B3-9302-D486FD319E10}"/>
              </a:ext>
            </a:extLst>
          </p:cNvPr>
          <p:cNvSpPr/>
          <p:nvPr/>
        </p:nvSpPr>
        <p:spPr>
          <a:xfrm>
            <a:off x="1907400" y="4844857"/>
            <a:ext cx="796397" cy="260141"/>
          </a:xfrm>
          <a:prstGeom prst="rect">
            <a:avLst/>
          </a:prstGeom>
          <a:solidFill>
            <a:srgbClr val="09FF15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65B37F-9BB6-45A7-886C-8BB6916CCD0B}"/>
              </a:ext>
            </a:extLst>
          </p:cNvPr>
          <p:cNvSpPr/>
          <p:nvPr/>
        </p:nvSpPr>
        <p:spPr>
          <a:xfrm>
            <a:off x="2828151" y="4844857"/>
            <a:ext cx="718110" cy="260141"/>
          </a:xfrm>
          <a:prstGeom prst="rect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37ED11B4-BE52-446B-B004-89A8E7350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86" y="1649937"/>
            <a:ext cx="10007600" cy="19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0934275-B026-4988-92E3-93B5D33D3986}"/>
              </a:ext>
            </a:extLst>
          </p:cNvPr>
          <p:cNvSpPr txBox="1"/>
          <p:nvPr/>
        </p:nvSpPr>
        <p:spPr>
          <a:xfrm>
            <a:off x="2730050" y="5725213"/>
            <a:ext cx="6944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earlier a flight is, among all SpaceX flights, the more likely it is to fail.</a:t>
            </a:r>
            <a:br>
              <a:rPr lang="en-US" dirty="0"/>
            </a:br>
            <a:r>
              <a:rPr lang="en-US" dirty="0"/>
              <a:t>The earlier a flight is for a specific orbit, the more likely it is to fail.</a:t>
            </a:r>
          </a:p>
          <a:p>
            <a:r>
              <a:rPr lang="en-US" dirty="0"/>
              <a:t>There seems to be a strong correlation between experience and success.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01762" y="5454949"/>
            <a:ext cx="6142037" cy="89173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ISS, PO and GTO began with a few light failures which may have been test/demo flights. PO and GTO have mixed performance for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SSO, HEO, VLEO and GEO were successful regardless of payload.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BF44C5-4D1E-4A2F-8A28-EC9113D8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73" y="1534966"/>
            <a:ext cx="9697453" cy="189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430B6C9-5309-43F1-BDFA-1D43943FB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72" y="3429000"/>
            <a:ext cx="9697453" cy="189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DEE72B-B485-4242-B7D8-56B03DD750B5}"/>
              </a:ext>
            </a:extLst>
          </p:cNvPr>
          <p:cNvSpPr/>
          <p:nvPr/>
        </p:nvSpPr>
        <p:spPr>
          <a:xfrm>
            <a:off x="1742638" y="4073510"/>
            <a:ext cx="2318822" cy="605013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8B15F-C03D-4D6B-BDCA-C5C8B6D6A3C4}"/>
              </a:ext>
            </a:extLst>
          </p:cNvPr>
          <p:cNvSpPr/>
          <p:nvPr/>
        </p:nvSpPr>
        <p:spPr>
          <a:xfrm>
            <a:off x="4426297" y="3456371"/>
            <a:ext cx="139671" cy="323898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702B3-C8EE-4B5D-AE5F-6579F17E34BA}"/>
              </a:ext>
            </a:extLst>
          </p:cNvPr>
          <p:cNvSpPr/>
          <p:nvPr/>
        </p:nvSpPr>
        <p:spPr>
          <a:xfrm>
            <a:off x="1993583" y="3456370"/>
            <a:ext cx="284797" cy="544050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C1118-262C-49CB-B7E3-677DF185B863}"/>
              </a:ext>
            </a:extLst>
          </p:cNvPr>
          <p:cNvSpPr/>
          <p:nvPr/>
        </p:nvSpPr>
        <p:spPr>
          <a:xfrm>
            <a:off x="3329940" y="3798487"/>
            <a:ext cx="2488882" cy="275024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0E75-E3CC-423B-9BF7-5C3B9E120476}"/>
              </a:ext>
            </a:extLst>
          </p:cNvPr>
          <p:cNvSpPr/>
          <p:nvPr/>
        </p:nvSpPr>
        <p:spPr>
          <a:xfrm>
            <a:off x="2674620" y="3585582"/>
            <a:ext cx="952500" cy="191532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CA44E9-E0B6-4EC6-BC79-719F99997361}"/>
              </a:ext>
            </a:extLst>
          </p:cNvPr>
          <p:cNvSpPr/>
          <p:nvPr/>
        </p:nvSpPr>
        <p:spPr>
          <a:xfrm>
            <a:off x="6858000" y="3456371"/>
            <a:ext cx="158749" cy="320744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94FF63-B5C5-44AF-8A5A-ADD97D6749B1}"/>
              </a:ext>
            </a:extLst>
          </p:cNvPr>
          <p:cNvSpPr/>
          <p:nvPr/>
        </p:nvSpPr>
        <p:spPr>
          <a:xfrm>
            <a:off x="8290909" y="3478824"/>
            <a:ext cx="224441" cy="282393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AA116D-A5AE-4243-93FA-39AEE4AD5519}"/>
              </a:ext>
            </a:extLst>
          </p:cNvPr>
          <p:cNvSpPr/>
          <p:nvPr/>
        </p:nvSpPr>
        <p:spPr>
          <a:xfrm>
            <a:off x="9033859" y="4618431"/>
            <a:ext cx="224441" cy="221091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DD589-6B9C-4F0D-ACD6-6B36DF135D6B}"/>
              </a:ext>
            </a:extLst>
          </p:cNvPr>
          <p:cNvSpPr/>
          <p:nvPr/>
        </p:nvSpPr>
        <p:spPr>
          <a:xfrm>
            <a:off x="5027641" y="4775757"/>
            <a:ext cx="139670" cy="148668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2213F-D460-4163-8B2C-4FB72AB70777}"/>
              </a:ext>
            </a:extLst>
          </p:cNvPr>
          <p:cNvSpPr/>
          <p:nvPr/>
        </p:nvSpPr>
        <p:spPr>
          <a:xfrm>
            <a:off x="5027640" y="4924425"/>
            <a:ext cx="139671" cy="148668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7489F5-9937-4220-889D-016AD9CB6F56}"/>
              </a:ext>
            </a:extLst>
          </p:cNvPr>
          <p:cNvSpPr/>
          <p:nvPr/>
        </p:nvSpPr>
        <p:spPr>
          <a:xfrm>
            <a:off x="2433887" y="3456370"/>
            <a:ext cx="633163" cy="129212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B92B14-AE68-4EA0-A711-7EBC28F341DB}"/>
              </a:ext>
            </a:extLst>
          </p:cNvPr>
          <p:cNvSpPr/>
          <p:nvPr/>
        </p:nvSpPr>
        <p:spPr>
          <a:xfrm>
            <a:off x="4135120" y="4435795"/>
            <a:ext cx="87630" cy="242728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3DDB63C-1371-4BEF-B505-F1F94D55FDEB}"/>
              </a:ext>
            </a:extLst>
          </p:cNvPr>
          <p:cNvSpPr txBox="1">
            <a:spLocks/>
          </p:cNvSpPr>
          <p:nvPr/>
        </p:nvSpPr>
        <p:spPr>
          <a:xfrm>
            <a:off x="7378343" y="4181363"/>
            <a:ext cx="6142037" cy="891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Mixed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D1EC62-BD88-411F-971C-9AC4069110FE}"/>
              </a:ext>
            </a:extLst>
          </p:cNvPr>
          <p:cNvSpPr/>
          <p:nvPr/>
        </p:nvSpPr>
        <p:spPr>
          <a:xfrm>
            <a:off x="7431392" y="4214704"/>
            <a:ext cx="950608" cy="221091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FDE302-516D-4602-870C-D3D9BDE68060}"/>
              </a:ext>
            </a:extLst>
          </p:cNvPr>
          <p:cNvSpPr/>
          <p:nvPr/>
        </p:nvSpPr>
        <p:spPr>
          <a:xfrm>
            <a:off x="7429201" y="4436358"/>
            <a:ext cx="950608" cy="221091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D08CF9-1AA7-4BF7-B738-199F8F844302}"/>
              </a:ext>
            </a:extLst>
          </p:cNvPr>
          <p:cNvSpPr/>
          <p:nvPr/>
        </p:nvSpPr>
        <p:spPr>
          <a:xfrm>
            <a:off x="7431392" y="4658012"/>
            <a:ext cx="950608" cy="221091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7E543F-24D6-4412-937B-8256FD301C4E}"/>
              </a:ext>
            </a:extLst>
          </p:cNvPr>
          <p:cNvSpPr/>
          <p:nvPr/>
        </p:nvSpPr>
        <p:spPr>
          <a:xfrm>
            <a:off x="10035325" y="4600122"/>
            <a:ext cx="99275" cy="175635"/>
          </a:xfrm>
          <a:prstGeom prst="rect">
            <a:avLst/>
          </a:prstGeom>
          <a:solidFill>
            <a:srgbClr val="09FF15">
              <a:alpha val="1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93CF2E-2C82-4397-93D7-B5EF841C5C35}"/>
              </a:ext>
            </a:extLst>
          </p:cNvPr>
          <p:cNvSpPr/>
          <p:nvPr/>
        </p:nvSpPr>
        <p:spPr>
          <a:xfrm>
            <a:off x="10151069" y="4600122"/>
            <a:ext cx="99275" cy="175635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FA6ACC-5B29-425D-B1B8-50C9C8B87A85}"/>
              </a:ext>
            </a:extLst>
          </p:cNvPr>
          <p:cNvSpPr/>
          <p:nvPr/>
        </p:nvSpPr>
        <p:spPr>
          <a:xfrm>
            <a:off x="6870382" y="3798487"/>
            <a:ext cx="228918" cy="275024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51092-BC61-4337-ACCB-4EBB23C0D34A}"/>
              </a:ext>
            </a:extLst>
          </p:cNvPr>
          <p:cNvSpPr/>
          <p:nvPr/>
        </p:nvSpPr>
        <p:spPr>
          <a:xfrm>
            <a:off x="5037165" y="3456371"/>
            <a:ext cx="139671" cy="320743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48420" y="1361938"/>
            <a:ext cx="5732787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Chart of Yearly Average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384AC-5852-4DBF-8C4A-AAC7031B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6" y="1864099"/>
            <a:ext cx="6039693" cy="4563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0406C8-A841-43C1-9B64-A16006906C97}"/>
              </a:ext>
            </a:extLst>
          </p:cNvPr>
          <p:cNvSpPr/>
          <p:nvPr/>
        </p:nvSpPr>
        <p:spPr>
          <a:xfrm>
            <a:off x="7922403" y="3752165"/>
            <a:ext cx="270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kept climbing until 2020.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E1DDC9-ED5C-4B73-B4A0-7112AEFC5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9641"/>
              </p:ext>
            </p:extLst>
          </p:nvPr>
        </p:nvGraphicFramePr>
        <p:xfrm>
          <a:off x="3068042" y="1763810"/>
          <a:ext cx="4906160" cy="1828800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405062">
                  <a:extLst>
                    <a:ext uri="{9D8B030D-6E8A-4147-A177-3AD203B41FA5}">
                      <a16:colId xmlns:a16="http://schemas.microsoft.com/office/drawing/2014/main" val="1534428449"/>
                    </a:ext>
                  </a:extLst>
                </a:gridCol>
                <a:gridCol w="1493203">
                  <a:extLst>
                    <a:ext uri="{9D8B030D-6E8A-4147-A177-3AD203B41FA5}">
                      <a16:colId xmlns:a16="http://schemas.microsoft.com/office/drawing/2014/main" val="1236232918"/>
                    </a:ext>
                  </a:extLst>
                </a:gridCol>
                <a:gridCol w="1612232">
                  <a:extLst>
                    <a:ext uri="{9D8B030D-6E8A-4147-A177-3AD203B41FA5}">
                      <a16:colId xmlns:a16="http://schemas.microsoft.com/office/drawing/2014/main" val="1020750812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4105734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 Launch Site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Latitude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r" defTabSz="914400" rtl="0" eaLnBrk="1" fontAlgn="ctr" latinLnBrk="0" hangingPunct="1"/>
                      <a:r>
                        <a:rPr lang="en-US" sz="1800" kern="1200" dirty="0">
                          <a:effectLst/>
                        </a:rPr>
                        <a:t>Longitude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0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28.562302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-80.577356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334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SLC-40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28.563197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-80.576820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2989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KSC LC-39A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28.573255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-80.646895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44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VAFB SLC-4E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34.632834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-120.610745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8908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39AF27A-5D90-4DDB-88B4-6A3A4F413642}"/>
              </a:ext>
            </a:extLst>
          </p:cNvPr>
          <p:cNvSpPr txBox="1"/>
          <p:nvPr/>
        </p:nvSpPr>
        <p:spPr>
          <a:xfrm>
            <a:off x="1204825" y="3994248"/>
            <a:ext cx="9645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launch sites beginning with “CCAFS” are located on the east coast, within the launch facilities of Cape Canaveral Space Force Station (formerly </a:t>
            </a:r>
            <a:r>
              <a:rPr lang="en-US" b="1" dirty="0"/>
              <a:t>C</a:t>
            </a:r>
            <a:r>
              <a:rPr lang="en-US" dirty="0"/>
              <a:t>ape </a:t>
            </a:r>
            <a:r>
              <a:rPr lang="en-US" b="1" dirty="0"/>
              <a:t>C</a:t>
            </a:r>
            <a:r>
              <a:rPr lang="en-US" dirty="0"/>
              <a:t>anaveral </a:t>
            </a:r>
            <a:r>
              <a:rPr lang="en-US" b="1" dirty="0"/>
              <a:t>A</a:t>
            </a:r>
            <a:r>
              <a:rPr lang="en-US" dirty="0"/>
              <a:t>ir </a:t>
            </a:r>
            <a:r>
              <a:rPr lang="en-US" b="1" dirty="0"/>
              <a:t>F</a:t>
            </a:r>
            <a:r>
              <a:rPr lang="en-US" dirty="0"/>
              <a:t>orce </a:t>
            </a:r>
            <a:r>
              <a:rPr lang="en-US" b="1" dirty="0"/>
              <a:t>S</a:t>
            </a:r>
            <a:r>
              <a:rPr lang="en-US" dirty="0"/>
              <a:t>tation.)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KSC LC-39A is located close to the </a:t>
            </a:r>
            <a:r>
              <a:rPr lang="en-US" b="1" dirty="0"/>
              <a:t>K</a:t>
            </a:r>
            <a:r>
              <a:rPr lang="en-US" dirty="0"/>
              <a:t>ennedy </a:t>
            </a:r>
            <a:r>
              <a:rPr lang="en-US" b="1" dirty="0"/>
              <a:t>S</a:t>
            </a:r>
            <a:r>
              <a:rPr lang="en-US" dirty="0"/>
              <a:t>pace </a:t>
            </a:r>
            <a:r>
              <a:rPr lang="en-US" b="1" dirty="0"/>
              <a:t>C</a:t>
            </a:r>
            <a:r>
              <a:rPr lang="en-US" dirty="0"/>
              <a:t>enter’s Vehicle Assembly Building.</a:t>
            </a:r>
          </a:p>
          <a:p>
            <a:endParaRPr lang="en-US" dirty="0"/>
          </a:p>
          <a:p>
            <a:r>
              <a:rPr lang="en-US" dirty="0"/>
              <a:t>VAFB SLC-4E is located on the west coast, in </a:t>
            </a:r>
            <a:r>
              <a:rPr lang="en-US" dirty="0" err="1"/>
              <a:t>Vandeburg</a:t>
            </a:r>
            <a:r>
              <a:rPr lang="en-US" dirty="0"/>
              <a:t> Space Force Base (formerly </a:t>
            </a:r>
            <a:r>
              <a:rPr lang="en-US" b="1" dirty="0"/>
              <a:t>V</a:t>
            </a:r>
            <a:r>
              <a:rPr lang="en-US" dirty="0"/>
              <a:t>andenberg </a:t>
            </a:r>
            <a:r>
              <a:rPr lang="en-US" b="1" dirty="0"/>
              <a:t>A</a:t>
            </a:r>
            <a:r>
              <a:rPr lang="en-US" dirty="0"/>
              <a:t>ir </a:t>
            </a:r>
            <a:r>
              <a:rPr lang="en-US" b="1" dirty="0"/>
              <a:t>F</a:t>
            </a:r>
            <a:r>
              <a:rPr lang="en-US" dirty="0"/>
              <a:t>orce </a:t>
            </a:r>
            <a:r>
              <a:rPr lang="en-US" b="1" dirty="0"/>
              <a:t>B</a:t>
            </a:r>
            <a:r>
              <a:rPr lang="en-US" dirty="0"/>
              <a:t>ase.)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283826"/>
            <a:ext cx="9745589" cy="5185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five launches from Cape Canaveral include three test flights.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FE63E-BFC1-4CBA-AB24-5F004A38E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7" y="1314892"/>
            <a:ext cx="11250595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4229967"/>
            <a:ext cx="9745589" cy="6681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 load carried by SpaceX for NASA (CRS) in the data is 45,596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6543A7-0AB7-49E6-B0D5-297E4802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10" y="2215112"/>
            <a:ext cx="7192379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21171" y="4242607"/>
            <a:ext cx="6839207" cy="8914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average pay load returned for the basic v1.1 version of the F9 booster was 2,928.4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83245-462F-4BE0-B14A-A679797E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95" y="1979182"/>
            <a:ext cx="7935432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49260" y="3976216"/>
            <a:ext cx="5493480" cy="8119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F9 booster landing on a ground pad occurred on January 5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2017.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1FC51-525F-4340-91A1-F3B669545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14" y="2000050"/>
            <a:ext cx="9621593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4518" y="4240611"/>
            <a:ext cx="9745589" cy="8011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boosters have successfully landed on drone ship and had a payload mass greater than 4000 but less than 6000: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2F59A-4B35-42E4-9336-39D87CF80B5A}"/>
              </a:ext>
            </a:extLst>
          </p:cNvPr>
          <p:cNvSpPr/>
          <p:nvPr/>
        </p:nvSpPr>
        <p:spPr>
          <a:xfrm>
            <a:off x="6760849" y="4810416"/>
            <a:ext cx="233589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B1021.2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B1031.2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72BF2-EF0A-4906-9090-24BC0D8F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8" y="1588926"/>
            <a:ext cx="10421804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314503" y="1485900"/>
            <a:ext cx="7283397" cy="51943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Folum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3668" y="4216421"/>
            <a:ext cx="7588285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101 successful missions, and just 1 failure.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EAA80A-DD19-4E92-84E3-B72ED816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069" y="1565189"/>
            <a:ext cx="7411484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676163-A8F3-4BAC-865E-DB111B2DC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" y="1467323"/>
            <a:ext cx="12184175" cy="49060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33005" y="3281151"/>
            <a:ext cx="5325990" cy="12784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list contains the boosters which have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the maximum pay load mass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15,600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8D80DD6-8AF1-445B-9039-663E22663F7E}"/>
              </a:ext>
            </a:extLst>
          </p:cNvPr>
          <p:cNvSpPr txBox="1">
            <a:spLocks/>
          </p:cNvSpPr>
          <p:nvPr/>
        </p:nvSpPr>
        <p:spPr>
          <a:xfrm>
            <a:off x="1963057" y="3519096"/>
            <a:ext cx="8265885" cy="216705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used was: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SUBSTR(Date, 7, 4) AS "Year", SUBSTR(Date, 4, 2) AS "Month", "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"Landing _Outcome" </a:t>
            </a:r>
            <a:b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 </a:t>
            </a:r>
            <a:b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"Landing _Outcome" = "Failure (drone ship)" AND SUBSTR(Date, 7, 4) = "2015"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34ED3-6534-4100-96A0-F5DAAD8F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36" y="1321477"/>
            <a:ext cx="11889298" cy="179660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7D30C9C-F7AA-44BE-8036-4442A35165F3}"/>
              </a:ext>
            </a:extLst>
          </p:cNvPr>
          <p:cNvSpPr txBox="1">
            <a:spLocks/>
          </p:cNvSpPr>
          <p:nvPr/>
        </p:nvSpPr>
        <p:spPr>
          <a:xfrm>
            <a:off x="4477789" y="1957116"/>
            <a:ext cx="7597833" cy="18978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This list contains the failed landing outcomes on drone ships in 2015, and the related booster versions, and launch site names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FB18FA-AB8E-46D2-84A9-BBACBC4FC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298579"/>
            <a:ext cx="11421989" cy="3991739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1E33F74-811B-4708-A89F-13A7421F0583}"/>
              </a:ext>
            </a:extLst>
          </p:cNvPr>
          <p:cNvSpPr txBox="1">
            <a:spLocks/>
          </p:cNvSpPr>
          <p:nvPr/>
        </p:nvSpPr>
        <p:spPr>
          <a:xfrm>
            <a:off x="4176995" y="2534228"/>
            <a:ext cx="9745589" cy="25531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landing results were obtained via the following 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"Landing _Outcome", COUNT("Landing _Outcome")</a:t>
            </a:r>
            <a:b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</a:t>
            </a:r>
            <a:b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"Date" BETWEEN "04-06-2010" AND "20-03-2017“</a:t>
            </a:r>
            <a:b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 "Landing _Outcome“</a:t>
            </a:r>
            <a:b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 COUNT("Landing _Outcome") DESC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10CB6-271A-4DF1-9023-9B61DA983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13" y="1144779"/>
            <a:ext cx="10917174" cy="43059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45702" y="4058391"/>
            <a:ext cx="3023533" cy="2429611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Launch sites are located at: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Vandenburg Space Force Base</a:t>
            </a:r>
          </a:p>
          <a:p>
            <a:r>
              <a:rPr lang="en-US" sz="2000" dirty="0"/>
              <a:t>Kennedy Space Center</a:t>
            </a:r>
          </a:p>
          <a:p>
            <a:r>
              <a:rPr lang="en-US" sz="2000" dirty="0"/>
              <a:t>Cape Canaveral Space Force Station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3CBD20-37C8-46CA-8704-CF8EBFD28885}"/>
              </a:ext>
            </a:extLst>
          </p:cNvPr>
          <p:cNvGrpSpPr/>
          <p:nvPr/>
        </p:nvGrpSpPr>
        <p:grpSpPr>
          <a:xfrm>
            <a:off x="103695" y="3297730"/>
            <a:ext cx="3183530" cy="3466001"/>
            <a:chOff x="103695" y="3297730"/>
            <a:chExt cx="3183530" cy="34660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C8C045-946A-4877-B53F-EB5A681E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695" y="3297730"/>
              <a:ext cx="3023533" cy="3466001"/>
            </a:xfrm>
            <a:prstGeom prst="rect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85B8EC-77DC-4F43-B92D-8D77CE532767}"/>
                </a:ext>
              </a:extLst>
            </p:cNvPr>
            <p:cNvSpPr txBox="1"/>
            <p:nvPr/>
          </p:nvSpPr>
          <p:spPr>
            <a:xfrm>
              <a:off x="1279316" y="6226392"/>
              <a:ext cx="20079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VAFB SL-4E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57ABF4-E610-42B6-994C-AFC6A53A08D7}"/>
                </a:ext>
              </a:extLst>
            </p:cNvPr>
            <p:cNvCxnSpPr/>
            <p:nvPr/>
          </p:nvCxnSpPr>
          <p:spPr>
            <a:xfrm>
              <a:off x="734028" y="5713221"/>
              <a:ext cx="641903" cy="603315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1E02B5-6BFD-4BFE-AA7A-575D152BEA4E}"/>
              </a:ext>
            </a:extLst>
          </p:cNvPr>
          <p:cNvGrpSpPr/>
          <p:nvPr/>
        </p:nvGrpSpPr>
        <p:grpSpPr>
          <a:xfrm>
            <a:off x="6253157" y="3283611"/>
            <a:ext cx="3549393" cy="3466001"/>
            <a:chOff x="5005382" y="3283611"/>
            <a:chExt cx="3549393" cy="34660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2E113E-B890-46F3-843B-24ABB256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5382" y="3283611"/>
              <a:ext cx="3549393" cy="3466001"/>
            </a:xfrm>
            <a:prstGeom prst="rect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544046-64BC-4A83-9BEE-36E8AA55EBDD}"/>
                </a:ext>
              </a:extLst>
            </p:cNvPr>
            <p:cNvSpPr txBox="1"/>
            <p:nvPr/>
          </p:nvSpPr>
          <p:spPr>
            <a:xfrm>
              <a:off x="5023856" y="3854667"/>
              <a:ext cx="214846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KSC LC-39A</a:t>
              </a:r>
            </a:p>
            <a:p>
              <a:endParaRPr lang="en-GB" sz="2800" dirty="0"/>
            </a:p>
            <a:p>
              <a:r>
                <a:rPr lang="en-US" sz="2800" dirty="0"/>
                <a:t>CCAFS LC-40</a:t>
              </a:r>
            </a:p>
            <a:p>
              <a:r>
                <a:rPr lang="en-US" sz="2800" dirty="0"/>
                <a:t>CCAFS SLC-40</a:t>
              </a:r>
            </a:p>
            <a:p>
              <a:endParaRPr lang="en-GB" sz="28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7B623C-DEDA-4801-B38A-F9F97B3C5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582" y="3710013"/>
              <a:ext cx="512836" cy="249429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23B971-FE57-4A8E-B5E6-3A4172E4D4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5906" y="3987127"/>
              <a:ext cx="545800" cy="1137323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B88446DB-925A-46A0-B2F7-141AFD247577}"/>
              </a:ext>
            </a:extLst>
          </p:cNvPr>
          <p:cNvSpPr/>
          <p:nvPr/>
        </p:nvSpPr>
        <p:spPr>
          <a:xfrm>
            <a:off x="9760503" y="3621329"/>
            <a:ext cx="1403615" cy="13316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9DE38A-F096-47B2-8F43-794BBB272FA9}"/>
              </a:ext>
            </a:extLst>
          </p:cNvPr>
          <p:cNvSpPr/>
          <p:nvPr/>
        </p:nvSpPr>
        <p:spPr>
          <a:xfrm>
            <a:off x="1212879" y="2062588"/>
            <a:ext cx="1403615" cy="13316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B40838-FAAA-46A1-8E7F-9C18C40D1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28672"/>
              </p:ext>
            </p:extLst>
          </p:nvPr>
        </p:nvGraphicFramePr>
        <p:xfrm>
          <a:off x="2458442" y="2020985"/>
          <a:ext cx="4906160" cy="2194560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405062">
                  <a:extLst>
                    <a:ext uri="{9D8B030D-6E8A-4147-A177-3AD203B41FA5}">
                      <a16:colId xmlns:a16="http://schemas.microsoft.com/office/drawing/2014/main" val="1534428449"/>
                    </a:ext>
                  </a:extLst>
                </a:gridCol>
                <a:gridCol w="1493203">
                  <a:extLst>
                    <a:ext uri="{9D8B030D-6E8A-4147-A177-3AD203B41FA5}">
                      <a16:colId xmlns:a16="http://schemas.microsoft.com/office/drawing/2014/main" val="1236232918"/>
                    </a:ext>
                  </a:extLst>
                </a:gridCol>
                <a:gridCol w="1612232">
                  <a:extLst>
                    <a:ext uri="{9D8B030D-6E8A-4147-A177-3AD203B41FA5}">
                      <a16:colId xmlns:a16="http://schemas.microsoft.com/office/drawing/2014/main" val="1020750812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4105734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 Launch Site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Latitude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r" defTabSz="914400" rtl="0" eaLnBrk="1" fontAlgn="ctr" latinLnBrk="0" hangingPunct="1"/>
                      <a:r>
                        <a:rPr lang="en-US" sz="1800" kern="1200" dirty="0">
                          <a:effectLst/>
                        </a:rPr>
                        <a:t>Longitude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0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28.562302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-80.577356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334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SLC-40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28.563197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-80.576820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2989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KSC LC-39A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28.573255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-80.646895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44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34.632834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-120.610745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890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ELS-Soyuz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5.30217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-52.83337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9782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0E44FF-42FE-44F5-B643-9DEB48ED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341230"/>
              </p:ext>
            </p:extLst>
          </p:nvPr>
        </p:nvGraphicFramePr>
        <p:xfrm>
          <a:off x="7364602" y="2020985"/>
          <a:ext cx="2324100" cy="2194560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2324100">
                  <a:extLst>
                    <a:ext uri="{9D8B030D-6E8A-4147-A177-3AD203B41FA5}">
                      <a16:colId xmlns:a16="http://schemas.microsoft.com/office/drawing/2014/main" val="4105734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algn="r" defTabSz="914400" rtl="0" eaLnBrk="1" fontAlgn="ctr" latinLnBrk="0" hangingPunct="1"/>
                      <a:r>
                        <a:rPr lang="en-US" sz="1800" kern="1200" dirty="0">
                          <a:effectLst/>
                        </a:rPr>
                        <a:t>Distance from Equator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0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3175.83</a:t>
                      </a:r>
                      <a:r>
                        <a:rPr lang="en-GB" dirty="0"/>
                        <a:t>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334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3175.93 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2989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3177.05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44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3850.81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890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589.55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87207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64EA299F-97F5-4A75-A0A5-5AB3D6D77F9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Proximity to the Equator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A7508-F0AD-47D5-8FBF-5641DD306277}"/>
              </a:ext>
            </a:extLst>
          </p:cNvPr>
          <p:cNvSpPr txBox="1"/>
          <p:nvPr/>
        </p:nvSpPr>
        <p:spPr>
          <a:xfrm>
            <a:off x="1819275" y="4610100"/>
            <a:ext cx="9107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launch sites are not very close to the equator, so the additional cost of attaining most orbits</a:t>
            </a:r>
            <a:br>
              <a:rPr lang="en-GB" dirty="0"/>
            </a:br>
            <a:r>
              <a:rPr lang="en-GB" dirty="0"/>
              <a:t>must be offset by other factors, e.g. locally skilled workforce, security, accessibility, etc.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equatorial</a:t>
            </a:r>
            <a:r>
              <a:rPr lang="en-GB" dirty="0"/>
              <a:t> ELS-Soyuz launch pad in French Guiana has been added for comparison.</a:t>
            </a:r>
          </a:p>
        </p:txBody>
      </p:sp>
    </p:spTree>
    <p:extLst>
      <p:ext uri="{BB962C8B-B14F-4D97-AF65-F5344CB8AC3E}">
        <p14:creationId xmlns:p14="http://schemas.microsoft.com/office/powerpoint/2010/main" val="189903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Outcomes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0B48AD-52A0-4516-BB5C-8E7770F2D676}"/>
              </a:ext>
            </a:extLst>
          </p:cNvPr>
          <p:cNvGrpSpPr/>
          <p:nvPr/>
        </p:nvGrpSpPr>
        <p:grpSpPr>
          <a:xfrm>
            <a:off x="0" y="1295505"/>
            <a:ext cx="10917174" cy="4305901"/>
            <a:chOff x="0" y="1403685"/>
            <a:chExt cx="10917174" cy="43059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E4BB35-D54D-4F31-8E0B-0A450D1EC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03685"/>
              <a:ext cx="10917174" cy="430590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25ABAB-F724-49D5-A8C9-46940E0FF38D}"/>
                </a:ext>
              </a:extLst>
            </p:cNvPr>
            <p:cNvSpPr/>
            <p:nvPr/>
          </p:nvSpPr>
          <p:spPr>
            <a:xfrm>
              <a:off x="9123090" y="3880235"/>
              <a:ext cx="1403615" cy="13316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48D244-9362-42F4-BB57-EC74516CB3EB}"/>
                </a:ext>
              </a:extLst>
            </p:cNvPr>
            <p:cNvSpPr/>
            <p:nvPr/>
          </p:nvSpPr>
          <p:spPr>
            <a:xfrm>
              <a:off x="575466" y="2321494"/>
              <a:ext cx="1403615" cy="133167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FBE70C-2255-4DD9-9753-C0FF1AD9243D}"/>
              </a:ext>
            </a:extLst>
          </p:cNvPr>
          <p:cNvGrpSpPr/>
          <p:nvPr/>
        </p:nvGrpSpPr>
        <p:grpSpPr>
          <a:xfrm>
            <a:off x="5990622" y="3248569"/>
            <a:ext cx="3038475" cy="3472155"/>
            <a:chOff x="5676297" y="3248569"/>
            <a:chExt cx="3038475" cy="34721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1843EE-B637-4249-A195-24C1806E0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48" t="17351" r="32649"/>
            <a:stretch/>
          </p:blipFill>
          <p:spPr>
            <a:xfrm>
              <a:off x="5676297" y="3248569"/>
              <a:ext cx="3038475" cy="3472155"/>
            </a:xfrm>
            <a:prstGeom prst="rect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B464FD-353D-48A7-BA60-91A7BDECC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229" b="5714"/>
            <a:stretch/>
          </p:blipFill>
          <p:spPr>
            <a:xfrm>
              <a:off x="7209822" y="3362683"/>
              <a:ext cx="1289244" cy="1257486"/>
            </a:xfrm>
            <a:prstGeom prst="rect">
              <a:avLst/>
            </a:prstGeom>
            <a:ln w="57150">
              <a:noFill/>
            </a:ln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E7030A9-7405-413B-A808-0B4E6B0BB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704" y="1484053"/>
            <a:ext cx="2381582" cy="3324689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FA480B-5BEA-48F3-BAED-212997B7C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97" y="3645533"/>
            <a:ext cx="2029108" cy="270547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B96AF-DB37-49B0-8600-436688EC7FDD}"/>
              </a:ext>
            </a:extLst>
          </p:cNvPr>
          <p:cNvSpPr txBox="1"/>
          <p:nvPr/>
        </p:nvSpPr>
        <p:spPr>
          <a:xfrm>
            <a:off x="4174554" y="1468993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KENNEDY SPACE CENTER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F191E-889B-4209-8198-621491B1F855}"/>
              </a:ext>
            </a:extLst>
          </p:cNvPr>
          <p:cNvSpPr txBox="1"/>
          <p:nvPr/>
        </p:nvSpPr>
        <p:spPr>
          <a:xfrm>
            <a:off x="6728420" y="3244334"/>
            <a:ext cx="224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CAPE CANAVERAL SFS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F31147-59C6-4FA1-8DA1-A5ED43864042}"/>
              </a:ext>
            </a:extLst>
          </p:cNvPr>
          <p:cNvSpPr txBox="1"/>
          <p:nvPr/>
        </p:nvSpPr>
        <p:spPr>
          <a:xfrm>
            <a:off x="324254" y="3676591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VANDENBURG SFB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F835D7-27CC-4CD1-AF3B-689596A525C3}"/>
              </a:ext>
            </a:extLst>
          </p:cNvPr>
          <p:cNvSpPr txBox="1"/>
          <p:nvPr/>
        </p:nvSpPr>
        <p:spPr>
          <a:xfrm>
            <a:off x="2365323" y="5019675"/>
            <a:ext cx="353130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Kennedy Space Center has the best launch outcomes. The data includes the early failed test flights at Canaveral and Vandenburg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DBE451C-7246-42E2-9C75-37276E2A6FA9}"/>
              </a:ext>
            </a:extLst>
          </p:cNvPr>
          <p:cNvCxnSpPr>
            <a:endCxn id="11" idx="0"/>
          </p:cNvCxnSpPr>
          <p:nvPr/>
        </p:nvCxnSpPr>
        <p:spPr>
          <a:xfrm>
            <a:off x="6666903" y="2457450"/>
            <a:ext cx="3157995" cy="1314605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Cape Canaveral Launch Site Proximities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47F35-B3AB-4EB5-A25C-98A9A47CE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22" y="1406626"/>
            <a:ext cx="4229102" cy="3444181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019A9-6CA6-495B-B0BE-A9A3B24C4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87" y="1377443"/>
            <a:ext cx="7066127" cy="3444181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C30DF14-3E28-4561-98C8-4AE3FBE86F6F}"/>
              </a:ext>
            </a:extLst>
          </p:cNvPr>
          <p:cNvSpPr txBox="1">
            <a:spLocks/>
          </p:cNvSpPr>
          <p:nvPr/>
        </p:nvSpPr>
        <p:spPr>
          <a:xfrm>
            <a:off x="734337" y="5067543"/>
            <a:ext cx="1361456" cy="13834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596.9 m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1.28 km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22.4 km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24.0 km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E99D266-98BF-48F8-9F53-BDF12B0EEBB6}"/>
              </a:ext>
            </a:extLst>
          </p:cNvPr>
          <p:cNvSpPr txBox="1">
            <a:spLocks/>
          </p:cNvSpPr>
          <p:nvPr/>
        </p:nvSpPr>
        <p:spPr>
          <a:xfrm>
            <a:off x="8108205" y="1936767"/>
            <a:ext cx="2533855" cy="3978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 (1.28 km)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45DC12E-2672-4E56-9C89-69F570F74B53}"/>
              </a:ext>
            </a:extLst>
          </p:cNvPr>
          <p:cNvSpPr txBox="1">
            <a:spLocks/>
          </p:cNvSpPr>
          <p:nvPr/>
        </p:nvSpPr>
        <p:spPr>
          <a:xfrm>
            <a:off x="1421549" y="5078371"/>
            <a:ext cx="5679633" cy="14748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Closest_highway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[28.56483, -80.571] # Closest highway exit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Closest_railroad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[28.57205, -80.58524] # Railway Terminus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Closest_airport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[28.513560, -80.798769] # Space Coast Regional Airport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Closest_city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[28.591111, -80.82] # Titusville (City)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68DC7BD-B846-4213-9747-E6A9A0F5E95B}"/>
              </a:ext>
            </a:extLst>
          </p:cNvPr>
          <p:cNvSpPr txBox="1">
            <a:spLocks/>
          </p:cNvSpPr>
          <p:nvPr/>
        </p:nvSpPr>
        <p:spPr>
          <a:xfrm>
            <a:off x="10116766" y="4205913"/>
            <a:ext cx="1535149" cy="3978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 (0.87km)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FF033B4-A715-4F27-BDA0-962E9D39AD93}"/>
              </a:ext>
            </a:extLst>
          </p:cNvPr>
          <p:cNvSpPr txBox="1">
            <a:spLocks/>
          </p:cNvSpPr>
          <p:nvPr/>
        </p:nvSpPr>
        <p:spPr>
          <a:xfrm>
            <a:off x="10018683" y="3052367"/>
            <a:ext cx="2533855" cy="6023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 exit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(596 m)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28637C6-5675-478E-868B-E3F8E6CB09E8}"/>
              </a:ext>
            </a:extLst>
          </p:cNvPr>
          <p:cNvSpPr txBox="1">
            <a:spLocks/>
          </p:cNvSpPr>
          <p:nvPr/>
        </p:nvSpPr>
        <p:spPr>
          <a:xfrm>
            <a:off x="1494816" y="1839955"/>
            <a:ext cx="2533855" cy="3978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Titusville City (24.0 km)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EF144A2-86E7-4DFD-BBCB-1669931C699A}"/>
              </a:ext>
            </a:extLst>
          </p:cNvPr>
          <p:cNvSpPr txBox="1">
            <a:spLocks/>
          </p:cNvSpPr>
          <p:nvPr/>
        </p:nvSpPr>
        <p:spPr>
          <a:xfrm>
            <a:off x="2098942" y="2959134"/>
            <a:ext cx="1646208" cy="8843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Coast 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Regional Airport 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(22.4 km)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6069BB69-F7FC-4513-8F16-80143244B159}"/>
              </a:ext>
            </a:extLst>
          </p:cNvPr>
          <p:cNvSpPr txBox="1">
            <a:spLocks/>
          </p:cNvSpPr>
          <p:nvPr/>
        </p:nvSpPr>
        <p:spPr>
          <a:xfrm>
            <a:off x="7046183" y="5078371"/>
            <a:ext cx="4585066" cy="14748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combines the benefits of excellent transportation links, a highly secure coastal location safely removed from heavily populated areas, and proximity to aerospace infrastructure and expertise.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11300"/>
            <a:ext cx="10080778" cy="4732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GB" dirty="0"/>
              <a:t>Our </a:t>
            </a:r>
            <a:r>
              <a:rPr lang="en-GB" dirty="0" err="1"/>
              <a:t>startup</a:t>
            </a:r>
            <a:r>
              <a:rPr lang="en-GB" dirty="0"/>
              <a:t> aerospace company is competing with SpaceX, a manufacturer and operator of commercial space launch vehicles, and we are currently bidding against them for a space launch contract.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GB" dirty="0"/>
              <a:t>SpaceX advertises Falcon 9 rocket at a cost of 62 million dollars while other providers cost upward of 165 million dollars each.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GB" dirty="0"/>
              <a:t>Much of the SpaceX’s savings are due to reusing the first stage.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GB" dirty="0"/>
              <a:t>We need to predict the probability of SpaceX Falcon 9 first stages landing successfully (and thus being </a:t>
            </a:r>
            <a:r>
              <a:rPr lang="en-GB" dirty="0" err="1"/>
              <a:t>reuseable</a:t>
            </a:r>
            <a:r>
              <a:rPr lang="en-GB" dirty="0"/>
              <a:t>) in order to make more informed bids against SpaceX for a rocket launch.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Dashboard (All Launch Sites)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9870E-6DB7-402E-A40F-7C4111F2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53096"/>
            <a:ext cx="5934903" cy="5277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FCEA9-F1D9-40C7-B24B-D58550EB7390}"/>
              </a:ext>
            </a:extLst>
          </p:cNvPr>
          <p:cNvSpPr txBox="1"/>
          <p:nvPr/>
        </p:nvSpPr>
        <p:spPr>
          <a:xfrm>
            <a:off x="7361853" y="2369976"/>
            <a:ext cx="3788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KSC has 41.7% of all launches, however, it is not the most.</a:t>
            </a:r>
          </a:p>
          <a:p>
            <a:endParaRPr lang="en-GB" dirty="0"/>
          </a:p>
          <a:p>
            <a:r>
              <a:rPr lang="en-GB" dirty="0"/>
              <a:t>Cape Canaveral renamed LC-40 to SLC-40, so the pad’s total percentage is </a:t>
            </a:r>
            <a:r>
              <a:rPr lang="en-GB" b="1" dirty="0"/>
              <a:t>also</a:t>
            </a:r>
            <a:r>
              <a:rPr lang="en-GB" dirty="0"/>
              <a:t> 41.7%. KSC and CCAFS have therefore operated the same number of launches. </a:t>
            </a:r>
          </a:p>
          <a:p>
            <a:endParaRPr lang="en-GB" dirty="0"/>
          </a:p>
          <a:p>
            <a:r>
              <a:rPr lang="en-GB" dirty="0"/>
              <a:t>Vandenburg Space Force Base’s SLC-4E launch site is the third most used, at 16.7%.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48022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Dashboard (Landing Success Per Launch Site)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F54FA-06D1-4E5F-A42C-1970D839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586" y="1344839"/>
            <a:ext cx="2786299" cy="2736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FB6CF-878D-4D97-ADD2-6DDFA7280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85" y="1344839"/>
            <a:ext cx="2779363" cy="2736320"/>
          </a:xfrm>
          <a:prstGeom prst="rect">
            <a:avLst/>
          </a:prstGeom>
          <a:ln w="28575">
            <a:solidFill>
              <a:srgbClr val="09FF15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893F8-35A2-4C25-9B3F-E581A93EB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64" y="1344839"/>
            <a:ext cx="2811631" cy="2736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A6BD73-A7EB-4AD3-A8CE-02FDC73B1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6248" y="1344839"/>
            <a:ext cx="2811459" cy="2736320"/>
          </a:xfrm>
          <a:prstGeom prst="rect">
            <a:avLst/>
          </a:prstGeom>
          <a:ln w="28575">
            <a:solidFill>
              <a:srgbClr val="09FF15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F75CAB-2B7B-44AD-941E-64AACFAE8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3474" y="1621694"/>
            <a:ext cx="457264" cy="438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5E774B-4AF4-4046-BA88-762360F81750}"/>
              </a:ext>
            </a:extLst>
          </p:cNvPr>
          <p:cNvSpPr txBox="1"/>
          <p:nvPr/>
        </p:nvSpPr>
        <p:spPr>
          <a:xfrm>
            <a:off x="1910662" y="4416535"/>
            <a:ext cx="76324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CCAFS SLC-40 has the best landing success rate at 42% (including test flights and deliberate no-landing launches.) CCAFS LC-40’s statistics pre-date SLC-40’s (due to the pad’s name change) and therefore likely include a lot of early test/demo launches.</a:t>
            </a:r>
          </a:p>
          <a:p>
            <a:endParaRPr lang="en-GB" dirty="0"/>
          </a:p>
          <a:p>
            <a:r>
              <a:rPr lang="en-GB" dirty="0"/>
              <a:t>VAFB SLC-4E has the second best landing success rate at 40%. CCAFS LC-40 and KSC LC-39A have lost 73.1% and 76.9% of boosters,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Dashboard (Payload vs. Success Scatter)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5C2146-B47B-48C3-888C-8635349B3465}"/>
              </a:ext>
            </a:extLst>
          </p:cNvPr>
          <p:cNvGrpSpPr/>
          <p:nvPr/>
        </p:nvGrpSpPr>
        <p:grpSpPr>
          <a:xfrm>
            <a:off x="233264" y="1421260"/>
            <a:ext cx="11765902" cy="3234716"/>
            <a:chOff x="261257" y="1421260"/>
            <a:chExt cx="11765902" cy="32347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9A7227-934C-4E60-97D1-4F62DE85BA40}"/>
                </a:ext>
              </a:extLst>
            </p:cNvPr>
            <p:cNvGrpSpPr/>
            <p:nvPr/>
          </p:nvGrpSpPr>
          <p:grpSpPr>
            <a:xfrm>
              <a:off x="261257" y="1421260"/>
              <a:ext cx="11765902" cy="3234716"/>
              <a:chOff x="189676" y="1421260"/>
              <a:chExt cx="13005439" cy="351599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C75AC0E-0028-4790-B399-730D2F60B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671" y="1421260"/>
                <a:ext cx="4298910" cy="351599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23EE8D0-8FB7-41C3-8BBB-0CF6F45DE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83581" y="1421260"/>
                <a:ext cx="4311534" cy="351599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6CF8CDE-AD12-432C-8F24-16E280757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76" y="1421260"/>
                <a:ext cx="4394995" cy="3515996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E50DA4-4311-45C0-81EC-022791243C4A}"/>
                </a:ext>
              </a:extLst>
            </p:cNvPr>
            <p:cNvSpPr txBox="1"/>
            <p:nvPr/>
          </p:nvSpPr>
          <p:spPr>
            <a:xfrm>
              <a:off x="1220173" y="1933791"/>
              <a:ext cx="1395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All Pay Loads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CAA804-F619-4A67-88BD-C4B305EA61F1}"/>
                </a:ext>
              </a:extLst>
            </p:cNvPr>
            <p:cNvSpPr txBox="1"/>
            <p:nvPr/>
          </p:nvSpPr>
          <p:spPr>
            <a:xfrm>
              <a:off x="8714772" y="1933791"/>
              <a:ext cx="2006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Pay Loads &gt;5000 kg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F09891-61EE-4E98-B3C5-438F1837D7B1}"/>
                </a:ext>
              </a:extLst>
            </p:cNvPr>
            <p:cNvSpPr txBox="1"/>
            <p:nvPr/>
          </p:nvSpPr>
          <p:spPr>
            <a:xfrm>
              <a:off x="4814167" y="1933791"/>
              <a:ext cx="2006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Pay Loads &lt;5000 kg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9ADACE0-E964-4B75-9029-FDCBD8DACEB4}"/>
              </a:ext>
            </a:extLst>
          </p:cNvPr>
          <p:cNvSpPr txBox="1"/>
          <p:nvPr/>
        </p:nvSpPr>
        <p:spPr>
          <a:xfrm>
            <a:off x="3095861" y="5302410"/>
            <a:ext cx="586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Successful landing of the first stage booster becomes increasingly unlikely as pay load increases, possibly indicating a lack of fuel for landing due to the additional mass.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78725" y="3046614"/>
            <a:ext cx="3815294" cy="17581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model has lower accuracy. The other three models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were found to have equivalent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67C21-14E7-4640-BBE2-22AE90C03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2" y="1652291"/>
            <a:ext cx="764011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953CED-A7CB-4A95-9C74-2F90ADCEF24A}"/>
              </a:ext>
            </a:extLst>
          </p:cNvPr>
          <p:cNvSpPr txBox="1">
            <a:spLocks/>
          </p:cNvSpPr>
          <p:nvPr/>
        </p:nvSpPr>
        <p:spPr>
          <a:xfrm>
            <a:off x="2443942" y="4365105"/>
            <a:ext cx="7913716" cy="24979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LR, SVM and KNN models had the best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shows that the classifier can distinguish between the different classes.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 problem is the false positives .i.e., unsuccessful landing marked as successful landing by the classifier.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A1A34-CB1E-4A2E-95E5-DADA4E9DA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" r="5569" b="4240"/>
          <a:stretch/>
        </p:blipFill>
        <p:spPr>
          <a:xfrm>
            <a:off x="4142509" y="1373268"/>
            <a:ext cx="3906982" cy="29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4C4D88D-85EE-4E55-87FD-088BF76607CF}"/>
              </a:ext>
            </a:extLst>
          </p:cNvPr>
          <p:cNvSpPr txBox="1">
            <a:spLocks/>
          </p:cNvSpPr>
          <p:nvPr/>
        </p:nvSpPr>
        <p:spPr>
          <a:xfrm>
            <a:off x="2906721" y="1977411"/>
            <a:ext cx="6242179" cy="36956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launches to a given orbit had a high landing failure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orbits for landing are: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</a:t>
            </a:r>
            <a:r>
              <a:rPr lang="en-US" sz="2200" dirty="0">
                <a:latin typeface="Abadi" panose="020B0604020104020204" pitchFamily="34" charset="0"/>
              </a:rPr>
              <a:t>ES-L1, GEO, HEO, SSO and VLEO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 landing success rate increased from 2013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 current landing rate for all launches SpaceX’s Eastern launch facilities stands at 40-42%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From 2020, more launches failed to land as payloads tended to be heavier.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 exception are SSO orbit launches, which loft heavy loads, but have a flawless landing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heavier pay loads (&gt;5000 kg) have a greater probability of failing to land their boosters.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347893" y="1482661"/>
            <a:ext cx="7359836" cy="10998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 content have been interspersed into this presentation in appropriate places, e.g.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17DDAD3-2454-47F0-B023-7CA0AA96C60F}"/>
              </a:ext>
            </a:extLst>
          </p:cNvPr>
          <p:cNvSpPr txBox="1">
            <a:spLocks/>
          </p:cNvSpPr>
          <p:nvPr/>
        </p:nvSpPr>
        <p:spPr>
          <a:xfrm>
            <a:off x="2032217" y="4241264"/>
            <a:ext cx="719678" cy="502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1F15EA-47DD-43C1-A338-8C4E4E39B7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58" b="3854"/>
          <a:stretch/>
        </p:blipFill>
        <p:spPr>
          <a:xfrm>
            <a:off x="2768409" y="4156750"/>
            <a:ext cx="5028929" cy="25765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CD9DC54-B5F1-4FE4-8DB3-824E8B740931}"/>
              </a:ext>
            </a:extLst>
          </p:cNvPr>
          <p:cNvGrpSpPr/>
          <p:nvPr/>
        </p:nvGrpSpPr>
        <p:grpSpPr>
          <a:xfrm>
            <a:off x="2347893" y="2397813"/>
            <a:ext cx="6671591" cy="1630977"/>
            <a:chOff x="1511875" y="2870831"/>
            <a:chExt cx="8195854" cy="20036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AC8E80-5982-492A-AECC-70CEC1C1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1875" y="2870831"/>
              <a:ext cx="8195854" cy="198380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A8F7D9-998F-4190-B4DF-42850C200C56}"/>
                </a:ext>
              </a:extLst>
            </p:cNvPr>
            <p:cNvSpPr/>
            <p:nvPr/>
          </p:nvSpPr>
          <p:spPr>
            <a:xfrm>
              <a:off x="2111433" y="3047831"/>
              <a:ext cx="6603339" cy="4605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521A16-01DD-4C20-8F9E-70B583A92D55}"/>
                </a:ext>
              </a:extLst>
            </p:cNvPr>
            <p:cNvSpPr/>
            <p:nvPr/>
          </p:nvSpPr>
          <p:spPr>
            <a:xfrm>
              <a:off x="1511875" y="4413889"/>
              <a:ext cx="7598874" cy="4605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E4B2F-672C-4B60-AF04-312C3F0C2916}"/>
              </a:ext>
            </a:extLst>
          </p:cNvPr>
          <p:cNvSpPr/>
          <p:nvPr/>
        </p:nvSpPr>
        <p:spPr>
          <a:xfrm>
            <a:off x="3339520" y="4241264"/>
            <a:ext cx="1382109" cy="686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7C7CFF-1B99-4CFE-9985-3DCEE552F666}"/>
              </a:ext>
            </a:extLst>
          </p:cNvPr>
          <p:cNvSpPr/>
          <p:nvPr/>
        </p:nvSpPr>
        <p:spPr>
          <a:xfrm>
            <a:off x="3043032" y="6427210"/>
            <a:ext cx="4172415" cy="306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82688"/>
            <a:ext cx="10104817" cy="562254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JSON data was obtained via GET requests to the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HTML data was obtained from Wikipedia via Beautiful Soup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JSON/HTML data -&gt; Normalized Pandas data frame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Removed non-Falcon 9 launch records, removed unneeded columns, handled null values by</a:t>
            </a:r>
            <a:b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replacing 5 missing Pay Load Mass values with the mean average. Used One Hot Encoding to prepare data for machine learning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 and DT models were compared for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16729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1179"/>
            <a:ext cx="10515600" cy="374475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data was collected from two sources: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Spacexdata.com who provide SpaceX data via calls to the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r/SpaceX API</a:t>
            </a:r>
            <a:r>
              <a:rPr lang="en-GB" dirty="0"/>
              <a:t>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hlinkClick r:id="rId3"/>
              </a:rPr>
              <a:t>https://docs.spacexdata.com/</a:t>
            </a:r>
            <a:endParaRPr lang="en-GB" sz="2000" dirty="0"/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Wikipedia.com’s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 Falcon 9 launches list page, which contains a table of launch data, which was scraped using Beautiful Soup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hlinkClick r:id="rId4"/>
              </a:rPr>
              <a:t>https://en.wikipedia.org/wiki/List_of_Falcon\_9\_and_Falcon_Heavy_launches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551274-B434-47D9-BCCB-026303659CEC}"/>
              </a:ext>
            </a:extLst>
          </p:cNvPr>
          <p:cNvSpPr/>
          <p:nvPr/>
        </p:nvSpPr>
        <p:spPr>
          <a:xfrm>
            <a:off x="1131376" y="4649492"/>
            <a:ext cx="1611824" cy="656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4146E-B126-40C9-9B13-2D7CF206284F}"/>
              </a:ext>
            </a:extLst>
          </p:cNvPr>
          <p:cNvSpPr/>
          <p:nvPr/>
        </p:nvSpPr>
        <p:spPr>
          <a:xfrm>
            <a:off x="1131375" y="5561104"/>
            <a:ext cx="1611825" cy="656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HTTP REQUEST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317B9-0B6E-448C-B6C8-FF12BC937175}"/>
              </a:ext>
            </a:extLst>
          </p:cNvPr>
          <p:cNvSpPr/>
          <p:nvPr/>
        </p:nvSpPr>
        <p:spPr>
          <a:xfrm>
            <a:off x="2895600" y="4649492"/>
            <a:ext cx="1611824" cy="656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JSON Object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44E59E-4093-48D5-B818-F515FCD99D2F}"/>
              </a:ext>
            </a:extLst>
          </p:cNvPr>
          <p:cNvSpPr/>
          <p:nvPr/>
        </p:nvSpPr>
        <p:spPr>
          <a:xfrm>
            <a:off x="2895600" y="5561104"/>
            <a:ext cx="1611824" cy="656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HTML / Beautiful Soup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72618F-3D02-4A9E-870A-023692222368}"/>
              </a:ext>
            </a:extLst>
          </p:cNvPr>
          <p:cNvSpPr/>
          <p:nvPr/>
        </p:nvSpPr>
        <p:spPr>
          <a:xfrm>
            <a:off x="4682556" y="5561104"/>
            <a:ext cx="1611824" cy="656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Dictionary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2B333-6902-4785-AB9B-5153D8A93C6E}"/>
              </a:ext>
            </a:extLst>
          </p:cNvPr>
          <p:cNvSpPr/>
          <p:nvPr/>
        </p:nvSpPr>
        <p:spPr>
          <a:xfrm>
            <a:off x="6698664" y="5041706"/>
            <a:ext cx="1611824" cy="656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Pandas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Data Frame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A05766-B5A6-4C26-9798-7710A7C7388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43200" y="4977714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8C8900-F904-4A69-8266-E4385B95F1F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2743200" y="5889326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DEBE8-27A8-4896-815A-F2ECFAAB00B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4507424" y="5889326"/>
            <a:ext cx="175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1D05E3-C978-42A2-81DB-67063B4A0348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6294380" y="5369928"/>
            <a:ext cx="404284" cy="51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2D8879-42A0-4F65-A4E6-344284E9FF70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4507424" y="4977714"/>
            <a:ext cx="2191240" cy="39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C3B07FD-C006-40C6-8F38-92DAAB5F2443}"/>
              </a:ext>
            </a:extLst>
          </p:cNvPr>
          <p:cNvSpPr/>
          <p:nvPr/>
        </p:nvSpPr>
        <p:spPr>
          <a:xfrm>
            <a:off x="9082006" y="4977714"/>
            <a:ext cx="1797803" cy="8017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Data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Wrangling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1E411B-6DCA-4A96-A74F-4EC737692D18}"/>
              </a:ext>
            </a:extLst>
          </p:cNvPr>
          <p:cNvCxnSpPr>
            <a:stCxn id="14" idx="3"/>
            <a:endCxn id="25" idx="2"/>
          </p:cNvCxnSpPr>
          <p:nvPr/>
        </p:nvCxnSpPr>
        <p:spPr>
          <a:xfrm>
            <a:off x="8310488" y="5369928"/>
            <a:ext cx="771518" cy="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2C36FC5-7535-4569-B3AB-1194B6B61FAA}"/>
              </a:ext>
            </a:extLst>
          </p:cNvPr>
          <p:cNvSpPr/>
          <p:nvPr/>
        </p:nvSpPr>
        <p:spPr>
          <a:xfrm>
            <a:off x="5735993" y="1642137"/>
            <a:ext cx="5785447" cy="44614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9037" y="1642137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documentation: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https://github.com/r-spacex/SpaceX-API/tree/master/docs#rspacex-api-docs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REST call (GET) sent to four API endpoints: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Root, rocket, payload, launchpad, cores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Rocket, payload, launchpad and cores are supplementary calls used to append data to root response by using ID values (e.g. rocket) as key indexes via functions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JSON response is normalized into a Pandas data frame, ready for wrangling in Python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2FF12-5BA6-42E4-BC1D-893AD847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127" y="2769850"/>
            <a:ext cx="5635269" cy="17259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AEEDDE-D412-484C-BD95-82A8341BB72A}"/>
              </a:ext>
            </a:extLst>
          </p:cNvPr>
          <p:cNvSpPr/>
          <p:nvPr/>
        </p:nvSpPr>
        <p:spPr>
          <a:xfrm>
            <a:off x="7277870" y="2063931"/>
            <a:ext cx="2725783" cy="461555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76F5E"/>
                </a:solidFill>
              </a:rPr>
              <a:t>GET request to API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96B86B-7B21-463C-A569-01635A905776}"/>
              </a:ext>
            </a:extLst>
          </p:cNvPr>
          <p:cNvSpPr/>
          <p:nvPr/>
        </p:nvSpPr>
        <p:spPr>
          <a:xfrm>
            <a:off x="7277870" y="4740185"/>
            <a:ext cx="2725783" cy="461555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76F5E"/>
                </a:solidFill>
              </a:rPr>
              <a:t>JSON response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1F2FA3-6107-4F30-9772-D34290EF01E7}"/>
              </a:ext>
            </a:extLst>
          </p:cNvPr>
          <p:cNvSpPr/>
          <p:nvPr/>
        </p:nvSpPr>
        <p:spPr>
          <a:xfrm>
            <a:off x="6716711" y="5473383"/>
            <a:ext cx="3848100" cy="461555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376F5E"/>
                </a:solidFill>
              </a:rPr>
              <a:t>Normalized Pandas Data Frame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508942-E635-496E-B7F3-310CA6EF6226}"/>
              </a:ext>
            </a:extLst>
          </p:cNvPr>
          <p:cNvCxnSpPr>
            <a:cxnSpLocks/>
          </p:cNvCxnSpPr>
          <p:nvPr/>
        </p:nvCxnSpPr>
        <p:spPr>
          <a:xfrm>
            <a:off x="8706834" y="2525486"/>
            <a:ext cx="0" cy="244364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9B23E-29F1-4C18-85E7-B9819F97CF53}"/>
              </a:ext>
            </a:extLst>
          </p:cNvPr>
          <p:cNvCxnSpPr>
            <a:cxnSpLocks/>
          </p:cNvCxnSpPr>
          <p:nvPr/>
        </p:nvCxnSpPr>
        <p:spPr>
          <a:xfrm>
            <a:off x="8630634" y="4488201"/>
            <a:ext cx="0" cy="244364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76F5E0-5D2B-4B7B-95CD-69540C9527A0}"/>
              </a:ext>
            </a:extLst>
          </p:cNvPr>
          <p:cNvCxnSpPr>
            <a:cxnSpLocks/>
          </p:cNvCxnSpPr>
          <p:nvPr/>
        </p:nvCxnSpPr>
        <p:spPr>
          <a:xfrm>
            <a:off x="8627808" y="5209360"/>
            <a:ext cx="0" cy="244364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2BEBB-D9D9-4C96-9A25-E8E140B7F60E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0003653" y="4495821"/>
            <a:ext cx="318622" cy="475142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21D9BD-1655-4DF3-969B-F5FD26F582A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716711" y="4488201"/>
            <a:ext cx="561159" cy="482762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7D6CDFDB-541D-462B-A5BE-C63B345692A0}"/>
              </a:ext>
            </a:extLst>
          </p:cNvPr>
          <p:cNvSpPr txBox="1">
            <a:spLocks/>
          </p:cNvSpPr>
          <p:nvPr/>
        </p:nvSpPr>
        <p:spPr>
          <a:xfrm>
            <a:off x="770011" y="54023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0994DA-7BBE-47B4-ADA4-0FB6FFD7469D}"/>
              </a:ext>
            </a:extLst>
          </p:cNvPr>
          <p:cNvSpPr/>
          <p:nvPr/>
        </p:nvSpPr>
        <p:spPr>
          <a:xfrm>
            <a:off x="1026128" y="5922869"/>
            <a:ext cx="4549172" cy="64633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https://github.com/james-chenery/IBM-Data-Science/blob/22b68ad89cc1a5d5dec333927d1fecd790d35dd5/API-data-collection.ipynb</a:t>
            </a: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C7D993-F37B-44F2-94E4-FADB7C4F95AC}"/>
              </a:ext>
            </a:extLst>
          </p:cNvPr>
          <p:cNvSpPr txBox="1"/>
          <p:nvPr/>
        </p:nvSpPr>
        <p:spPr>
          <a:xfrm>
            <a:off x="1026128" y="564386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Notebook: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2C36FC5-7535-4569-B3AB-1194B6B61FAA}"/>
              </a:ext>
            </a:extLst>
          </p:cNvPr>
          <p:cNvSpPr/>
          <p:nvPr/>
        </p:nvSpPr>
        <p:spPr>
          <a:xfrm>
            <a:off x="6248082" y="1358851"/>
            <a:ext cx="3932238" cy="4613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445880"/>
            <a:ext cx="4856251" cy="5197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 Soup documentation: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https://beautiful-soup-4.readthedocs.io/en/latest/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 GET method requested the Falcon9 Launch Wikipedia HTML page, as an HTTP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 Beautiful Soup object from the HTML 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 list of all HTML tables from the Beautiful Soup object by using the </a:t>
            </a:r>
            <a:r>
              <a:rPr lang="en-US" altLang="en-US" sz="1400" i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find_all</a:t>
            </a:r>
            <a:r>
              <a:rPr lang="en-US" alt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 with element type</a:t>
            </a:r>
            <a:r>
              <a:rPr lang="en-US" altLang="en-US" sz="1400" i="1" dirty="0">
                <a:solidFill>
                  <a:srgbClr val="212121"/>
                </a:solidFill>
                <a:latin typeface="Arial Unicode MS"/>
                <a:ea typeface="inherit"/>
              </a:rPr>
              <a:t> ‘table’</a:t>
            </a:r>
            <a:endParaRPr lang="en-US" altLang="en-US" sz="36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and extracted the launch records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the </a:t>
            </a:r>
            <a:r>
              <a:rPr lang="en-US" sz="14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find_all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 with element type ‘</a:t>
            </a:r>
            <a:r>
              <a:rPr lang="en-US" sz="1400" i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to create a list of column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Initialized dictionary with column values, assigned an empty list to each dictionary value and then populated those lists from the table with </a:t>
            </a:r>
            <a:r>
              <a:rPr lang="en-US" sz="1400" i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find_all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 Pandas data frame from the dictionary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3977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AEEDDE-D412-484C-BD95-82A8341BB72A}"/>
              </a:ext>
            </a:extLst>
          </p:cNvPr>
          <p:cNvSpPr/>
          <p:nvPr/>
        </p:nvSpPr>
        <p:spPr>
          <a:xfrm>
            <a:off x="6996856" y="1471484"/>
            <a:ext cx="2436387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HTTP GET request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96B86B-7B21-463C-A569-01635A905776}"/>
              </a:ext>
            </a:extLst>
          </p:cNvPr>
          <p:cNvSpPr/>
          <p:nvPr/>
        </p:nvSpPr>
        <p:spPr>
          <a:xfrm>
            <a:off x="6996856" y="3486062"/>
            <a:ext cx="2436387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Extract list of HTML tables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1F2FA3-6107-4F30-9772-D34290EF01E7}"/>
              </a:ext>
            </a:extLst>
          </p:cNvPr>
          <p:cNvSpPr/>
          <p:nvPr/>
        </p:nvSpPr>
        <p:spPr>
          <a:xfrm>
            <a:off x="6422202" y="4129054"/>
            <a:ext cx="3585694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Extract contents of launch records table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508942-E635-496E-B7F3-310CA6EF6226}"/>
              </a:ext>
            </a:extLst>
          </p:cNvPr>
          <p:cNvCxnSpPr>
            <a:cxnSpLocks/>
          </p:cNvCxnSpPr>
          <p:nvPr/>
        </p:nvCxnSpPr>
        <p:spPr>
          <a:xfrm>
            <a:off x="8215049" y="1890046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9B23E-29F1-4C18-85E7-B9819F97CF53}"/>
              </a:ext>
            </a:extLst>
          </p:cNvPr>
          <p:cNvCxnSpPr>
            <a:cxnSpLocks/>
          </p:cNvCxnSpPr>
          <p:nvPr/>
        </p:nvCxnSpPr>
        <p:spPr>
          <a:xfrm>
            <a:off x="8215049" y="4547616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76F5E0-5D2B-4B7B-95CD-69540C9527A0}"/>
              </a:ext>
            </a:extLst>
          </p:cNvPr>
          <p:cNvCxnSpPr>
            <a:cxnSpLocks/>
          </p:cNvCxnSpPr>
          <p:nvPr/>
        </p:nvCxnSpPr>
        <p:spPr>
          <a:xfrm>
            <a:off x="8215049" y="3904624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EA8FCA-C627-4AAB-8422-ECF7981DFA04}"/>
              </a:ext>
            </a:extLst>
          </p:cNvPr>
          <p:cNvSpPr/>
          <p:nvPr/>
        </p:nvSpPr>
        <p:spPr>
          <a:xfrm>
            <a:off x="6854459" y="2114476"/>
            <a:ext cx="2721181" cy="498154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76F5E"/>
                </a:solidFill>
                <a:latin typeface="Arial Unicode MS"/>
                <a:ea typeface="inherit"/>
              </a:rPr>
              <a:t>https://en.wikipedia.org/w/index.php?title=</a:t>
            </a:r>
            <a:br>
              <a:rPr lang="en-US" altLang="en-US" sz="900" dirty="0">
                <a:solidFill>
                  <a:srgbClr val="376F5E"/>
                </a:solidFill>
                <a:latin typeface="Arial Unicode MS"/>
                <a:ea typeface="inherit"/>
              </a:rPr>
            </a:br>
            <a:r>
              <a:rPr lang="en-US" altLang="en-US" sz="900" dirty="0">
                <a:solidFill>
                  <a:srgbClr val="376F5E"/>
                </a:solidFill>
                <a:latin typeface="Arial Unicode MS"/>
                <a:ea typeface="inherit"/>
              </a:rPr>
              <a:t>List_of_Falcon_9_and_Falcon_Heavy_launches</a:t>
            </a:r>
            <a:br>
              <a:rPr lang="en-US" altLang="en-US" sz="900" dirty="0">
                <a:solidFill>
                  <a:srgbClr val="376F5E"/>
                </a:solidFill>
                <a:latin typeface="Arial Unicode MS"/>
                <a:ea typeface="inherit"/>
              </a:rPr>
            </a:br>
            <a:r>
              <a:rPr lang="en-US" altLang="en-US" sz="900" dirty="0">
                <a:solidFill>
                  <a:srgbClr val="376F5E"/>
                </a:solidFill>
                <a:latin typeface="Arial Unicode MS"/>
                <a:ea typeface="inherit"/>
              </a:rPr>
              <a:t>&amp;oldid=1027686922</a:t>
            </a:r>
            <a:r>
              <a:rPr lang="en-US" altLang="en-US" sz="800" dirty="0">
                <a:solidFill>
                  <a:srgbClr val="376F5E"/>
                </a:solidFill>
              </a:rPr>
              <a:t> </a:t>
            </a:r>
            <a:endParaRPr lang="en-US" altLang="en-US" dirty="0">
              <a:solidFill>
                <a:srgbClr val="376F5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8DCA59A-9460-47A9-B5BC-898594E62FA6}"/>
              </a:ext>
            </a:extLst>
          </p:cNvPr>
          <p:cNvSpPr/>
          <p:nvPr/>
        </p:nvSpPr>
        <p:spPr>
          <a:xfrm>
            <a:off x="6996856" y="2843070"/>
            <a:ext cx="2436387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Beautiful Soup Object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F2416F-1351-4251-8CE0-511FEDCE05D7}"/>
              </a:ext>
            </a:extLst>
          </p:cNvPr>
          <p:cNvCxnSpPr>
            <a:cxnSpLocks/>
          </p:cNvCxnSpPr>
          <p:nvPr/>
        </p:nvCxnSpPr>
        <p:spPr>
          <a:xfrm>
            <a:off x="8215049" y="3261632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FB8A4E-C44A-46E2-B6C7-CD991B72798C}"/>
              </a:ext>
            </a:extLst>
          </p:cNvPr>
          <p:cNvCxnSpPr>
            <a:cxnSpLocks/>
          </p:cNvCxnSpPr>
          <p:nvPr/>
        </p:nvCxnSpPr>
        <p:spPr>
          <a:xfrm>
            <a:off x="8215049" y="2618640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5B92B7B-A5F6-47E8-AC37-401D7514A945}"/>
              </a:ext>
            </a:extLst>
          </p:cNvPr>
          <p:cNvSpPr/>
          <p:nvPr/>
        </p:nvSpPr>
        <p:spPr>
          <a:xfrm>
            <a:off x="6422202" y="4772046"/>
            <a:ext cx="3585694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Create dictionary of table contents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5C0837-630C-4B29-9999-FCFA94EBF0DB}"/>
              </a:ext>
            </a:extLst>
          </p:cNvPr>
          <p:cNvCxnSpPr>
            <a:cxnSpLocks/>
          </p:cNvCxnSpPr>
          <p:nvPr/>
        </p:nvCxnSpPr>
        <p:spPr>
          <a:xfrm>
            <a:off x="8215049" y="5190608"/>
            <a:ext cx="0" cy="218420"/>
          </a:xfrm>
          <a:prstGeom prst="straightConnector1">
            <a:avLst/>
          </a:prstGeom>
          <a:ln w="19050">
            <a:solidFill>
              <a:srgbClr val="38BDE9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9DE9667-E3FA-490C-8D56-39B959BB7B18}"/>
              </a:ext>
            </a:extLst>
          </p:cNvPr>
          <p:cNvSpPr/>
          <p:nvPr/>
        </p:nvSpPr>
        <p:spPr>
          <a:xfrm>
            <a:off x="6365585" y="5415037"/>
            <a:ext cx="3698929" cy="412552"/>
          </a:xfrm>
          <a:prstGeom prst="roundRect">
            <a:avLst>
              <a:gd name="adj" fmla="val 22327"/>
            </a:avLst>
          </a:prstGeom>
          <a:solidFill>
            <a:srgbClr val="FFFF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376F5E"/>
                </a:solidFill>
              </a:rPr>
              <a:t>Create Pandas data frame from dictionary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B31757-E1A6-413A-92D1-DA4BAFA93A8D}"/>
              </a:ext>
            </a:extLst>
          </p:cNvPr>
          <p:cNvSpPr/>
          <p:nvPr/>
        </p:nvSpPr>
        <p:spPr>
          <a:xfrm>
            <a:off x="5040368" y="6226392"/>
            <a:ext cx="6096000" cy="4616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https://github.com/james-chenery/IBM-Data-Science/blob/a95323eb315de1ffe238ea4dc9a7ec18a32b8354/Webscraping.ipynb</a:t>
            </a: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GB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14DD3F-E5BE-453C-B014-BBC6E8B9B627}"/>
              </a:ext>
            </a:extLst>
          </p:cNvPr>
          <p:cNvSpPr txBox="1"/>
          <p:nvPr/>
        </p:nvSpPr>
        <p:spPr>
          <a:xfrm>
            <a:off x="2984500" y="624257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Notebook:</a:t>
            </a:r>
          </a:p>
        </p:txBody>
      </p:sp>
    </p:spTree>
    <p:extLst>
      <p:ext uri="{BB962C8B-B14F-4D97-AF65-F5344CB8AC3E}">
        <p14:creationId xmlns:p14="http://schemas.microsoft.com/office/powerpoint/2010/main" val="2856837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2991</TotalTime>
  <Words>3055</Words>
  <Application>Microsoft Office PowerPoint</Application>
  <PresentationFormat>Widescreen</PresentationFormat>
  <Paragraphs>401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 Unicode MS</vt:lpstr>
      <vt:lpstr>Helvetica Neue for IBM</vt:lpstr>
      <vt:lpstr>IBM Plex Mono SemiBold</vt:lpstr>
      <vt:lpstr>IBM Plex Mono Text</vt:lpstr>
      <vt:lpstr>inherit</vt:lpstr>
      <vt:lpstr>SF Pro</vt:lpstr>
      <vt:lpstr>Abadi</vt:lpstr>
      <vt:lpstr>Arial</vt:lpstr>
      <vt:lpstr>Calibri</vt:lpstr>
      <vt:lpstr>Calibri Light</vt:lpstr>
      <vt:lpstr>Courier New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James Chenery</cp:lastModifiedBy>
  <cp:revision>290</cp:revision>
  <dcterms:created xsi:type="dcterms:W3CDTF">2021-04-29T18:58:34Z</dcterms:created>
  <dcterms:modified xsi:type="dcterms:W3CDTF">2022-11-14T05:00:55Z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